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4"/>
  </p:sldMasterIdLst>
  <p:sldIdLst>
    <p:sldId id="256" r:id="rId5"/>
    <p:sldId id="257" r:id="rId6"/>
    <p:sldId id="258" r:id="rId7"/>
    <p:sldId id="268" r:id="rId8"/>
    <p:sldId id="271" r:id="rId9"/>
    <p:sldId id="269" r:id="rId10"/>
    <p:sldId id="272" r:id="rId11"/>
    <p:sldId id="273" r:id="rId12"/>
    <p:sldId id="270" r:id="rId13"/>
    <p:sldId id="263"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10E705-98FC-4C11-B01A-1BEDD3EF7FBC}" v="48" dt="2022-09-14T07:13:34.061"/>
    <p1510:client id="{DF0B4414-6E54-4595-8F60-D724568B782E}" v="56" dt="2022-09-13T12:40:20.6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2" d="100"/>
          <a:sy n="82" d="100"/>
        </p:scale>
        <p:origin x="6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hyperlink" Target="https://www.wereldvanindra.be/" TargetMode="Externa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wereldvanindra.be/" TargetMode="External"/><Relationship Id="rId7" Type="http://schemas.openxmlformats.org/officeDocument/2006/relationships/image" Target="../media/image12.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29FD7A-DD94-4F75-B15B-37EF96178F98}" type="doc">
      <dgm:prSet loTypeId="urn:microsoft.com/office/officeart/2005/8/layout/vList2" loCatId="list" qsTypeId="urn:microsoft.com/office/officeart/2005/8/quickstyle/simple4" qsCatId="simple" csTypeId="urn:microsoft.com/office/officeart/2005/8/colors/colorful1" csCatId="colorful"/>
      <dgm:spPr/>
      <dgm:t>
        <a:bodyPr/>
        <a:lstStyle/>
        <a:p>
          <a:endParaRPr lang="en-US"/>
        </a:p>
      </dgm:t>
    </dgm:pt>
    <dgm:pt modelId="{13E84021-7BFE-42A9-8FB9-61937CCEB02A}">
      <dgm:prSet/>
      <dgm:spPr/>
      <dgm:t>
        <a:bodyPr/>
        <a:lstStyle/>
        <a:p>
          <a:r>
            <a:rPr lang="en-US"/>
            <a:t>We hechten groot belang aan </a:t>
          </a:r>
          <a:r>
            <a:rPr lang="en-US" b="1"/>
            <a:t>verbinding </a:t>
          </a:r>
          <a:r>
            <a:rPr lang="en-US"/>
            <a:t>met </a:t>
          </a:r>
          <a:r>
            <a:rPr lang="en-US" b="1"/>
            <a:t>onszelf </a:t>
          </a:r>
          <a:r>
            <a:rPr lang="en-US"/>
            <a:t>en de </a:t>
          </a:r>
          <a:r>
            <a:rPr lang="en-US" b="1"/>
            <a:t>omgeving</a:t>
          </a:r>
          <a:r>
            <a:rPr lang="en-US"/>
            <a:t>. We zoeken r</a:t>
          </a:r>
          <a:r>
            <a:rPr lang="en-US" b="1"/>
            <a:t>ust en harmonie</a:t>
          </a:r>
          <a:r>
            <a:rPr lang="en-US"/>
            <a:t> op, vooral in de </a:t>
          </a:r>
          <a:r>
            <a:rPr lang="en-US" b="1"/>
            <a:t>natuur </a:t>
          </a:r>
          <a:r>
            <a:rPr lang="en-US"/>
            <a:t>en in het </a:t>
          </a:r>
          <a:r>
            <a:rPr lang="en-US" b="1"/>
            <a:t>zorgen </a:t>
          </a:r>
          <a:r>
            <a:rPr lang="en-US"/>
            <a:t>voor </a:t>
          </a:r>
          <a:r>
            <a:rPr lang="en-US" b="1"/>
            <a:t>planten en dieren</a:t>
          </a:r>
          <a:r>
            <a:rPr lang="en-US"/>
            <a:t>.</a:t>
          </a:r>
        </a:p>
      </dgm:t>
    </dgm:pt>
    <dgm:pt modelId="{4823F4C3-375E-491D-A7B4-2E79033A2E86}" type="parTrans" cxnId="{F01ECF4F-7A3F-44D8-90C3-1799B75771FC}">
      <dgm:prSet/>
      <dgm:spPr/>
      <dgm:t>
        <a:bodyPr/>
        <a:lstStyle/>
        <a:p>
          <a:endParaRPr lang="en-US"/>
        </a:p>
      </dgm:t>
    </dgm:pt>
    <dgm:pt modelId="{94D04172-A5E2-40AC-B362-88D8F7BD2BDE}" type="sibTrans" cxnId="{F01ECF4F-7A3F-44D8-90C3-1799B75771FC}">
      <dgm:prSet/>
      <dgm:spPr/>
      <dgm:t>
        <a:bodyPr/>
        <a:lstStyle/>
        <a:p>
          <a:endParaRPr lang="en-US"/>
        </a:p>
      </dgm:t>
    </dgm:pt>
    <dgm:pt modelId="{F3C60CBC-492A-47DF-93FA-574B4C7A15CA}">
      <dgm:prSet/>
      <dgm:spPr/>
      <dgm:t>
        <a:bodyPr/>
        <a:lstStyle/>
        <a:p>
          <a:r>
            <a:rPr lang="en-US"/>
            <a:t>We zijn </a:t>
          </a:r>
          <a:r>
            <a:rPr lang="en-US" b="1"/>
            <a:t>creatief bezig </a:t>
          </a:r>
          <a:r>
            <a:rPr lang="en-US"/>
            <a:t>met natuurlijke materialen en doen nieuwe ervaringen op.</a:t>
          </a:r>
        </a:p>
      </dgm:t>
    </dgm:pt>
    <dgm:pt modelId="{A1AC99BC-3504-4102-B560-99067189427C}" type="parTrans" cxnId="{AFF53AE3-A023-4862-AAA3-E012D6C405BB}">
      <dgm:prSet/>
      <dgm:spPr/>
      <dgm:t>
        <a:bodyPr/>
        <a:lstStyle/>
        <a:p>
          <a:endParaRPr lang="en-US"/>
        </a:p>
      </dgm:t>
    </dgm:pt>
    <dgm:pt modelId="{17965170-9278-4EB3-9DBF-4825E091D08F}" type="sibTrans" cxnId="{AFF53AE3-A023-4862-AAA3-E012D6C405BB}">
      <dgm:prSet/>
      <dgm:spPr/>
      <dgm:t>
        <a:bodyPr/>
        <a:lstStyle/>
        <a:p>
          <a:endParaRPr lang="en-US"/>
        </a:p>
      </dgm:t>
    </dgm:pt>
    <dgm:pt modelId="{87B6798E-C6D2-4081-A34E-CA3601D632D8}">
      <dgm:prSet/>
      <dgm:spPr/>
      <dgm:t>
        <a:bodyPr/>
        <a:lstStyle/>
        <a:p>
          <a:r>
            <a:rPr lang="en-US"/>
            <a:t>We hechten groot belang aan </a:t>
          </a:r>
          <a:r>
            <a:rPr lang="en-US" b="1"/>
            <a:t>gezonde</a:t>
          </a:r>
          <a:r>
            <a:rPr lang="en-US"/>
            <a:t> en </a:t>
          </a:r>
          <a:r>
            <a:rPr lang="en-US" b="1"/>
            <a:t>natuurlijke voeding</a:t>
          </a:r>
          <a:r>
            <a:rPr lang="en-US"/>
            <a:t>; we maken eigen beleg, bakken brood, maken verse soep, eigen producten worden steeds verwerkt.</a:t>
          </a:r>
        </a:p>
      </dgm:t>
    </dgm:pt>
    <dgm:pt modelId="{0D5272A1-316F-418B-865D-3ABA33A72E45}" type="parTrans" cxnId="{D6646B0B-D079-4532-9288-5F4C16C39396}">
      <dgm:prSet/>
      <dgm:spPr/>
      <dgm:t>
        <a:bodyPr/>
        <a:lstStyle/>
        <a:p>
          <a:endParaRPr lang="en-US"/>
        </a:p>
      </dgm:t>
    </dgm:pt>
    <dgm:pt modelId="{21507A72-DF42-486B-B33C-D431C5A3ECC9}" type="sibTrans" cxnId="{D6646B0B-D079-4532-9288-5F4C16C39396}">
      <dgm:prSet/>
      <dgm:spPr/>
      <dgm:t>
        <a:bodyPr/>
        <a:lstStyle/>
        <a:p>
          <a:endParaRPr lang="en-US"/>
        </a:p>
      </dgm:t>
    </dgm:pt>
    <dgm:pt modelId="{27EB320C-DF0F-4EEA-A084-00BACD4ADC50}">
      <dgm:prSet/>
      <dgm:spPr/>
      <dgm:t>
        <a:bodyPr/>
        <a:lstStyle/>
        <a:p>
          <a:r>
            <a:rPr lang="en-US"/>
            <a:t>We trachten </a:t>
          </a:r>
          <a:r>
            <a:rPr lang="en-US" b="1"/>
            <a:t>goederen </a:t>
          </a:r>
          <a:r>
            <a:rPr lang="en-US"/>
            <a:t>die door anderen zijn </a:t>
          </a:r>
          <a:r>
            <a:rPr lang="en-US" b="1"/>
            <a:t>afgedankt </a:t>
          </a:r>
          <a:r>
            <a:rPr lang="en-US"/>
            <a:t>te </a:t>
          </a:r>
          <a:r>
            <a:rPr lang="en-US" b="1"/>
            <a:t>hergebruiken </a:t>
          </a:r>
          <a:r>
            <a:rPr lang="en-US"/>
            <a:t>en </a:t>
          </a:r>
          <a:r>
            <a:rPr lang="en-US" b="1"/>
            <a:t>op </a:t>
          </a:r>
          <a:r>
            <a:rPr lang="en-US"/>
            <a:t>te </a:t>
          </a:r>
          <a:r>
            <a:rPr lang="en-US" b="1"/>
            <a:t>waarderen</a:t>
          </a:r>
          <a:r>
            <a:rPr lang="en-US"/>
            <a:t>.</a:t>
          </a:r>
        </a:p>
      </dgm:t>
    </dgm:pt>
    <dgm:pt modelId="{87CAA382-EDCC-41F0-9298-3BB274F233F9}" type="parTrans" cxnId="{0A8E5DAA-301D-47D2-AF61-4084F1764A5E}">
      <dgm:prSet/>
      <dgm:spPr/>
      <dgm:t>
        <a:bodyPr/>
        <a:lstStyle/>
        <a:p>
          <a:endParaRPr lang="en-US"/>
        </a:p>
      </dgm:t>
    </dgm:pt>
    <dgm:pt modelId="{4888FD29-C1C6-4777-B0B6-918EDF78DA0C}" type="sibTrans" cxnId="{0A8E5DAA-301D-47D2-AF61-4084F1764A5E}">
      <dgm:prSet/>
      <dgm:spPr/>
      <dgm:t>
        <a:bodyPr/>
        <a:lstStyle/>
        <a:p>
          <a:endParaRPr lang="en-US"/>
        </a:p>
      </dgm:t>
    </dgm:pt>
    <dgm:pt modelId="{211204BD-0156-48FF-8CD7-A511069688DE}">
      <dgm:prSet/>
      <dgm:spPr/>
      <dgm:t>
        <a:bodyPr/>
        <a:lstStyle/>
        <a:p>
          <a:r>
            <a:rPr lang="en-US"/>
            <a:t>We werken samen rond </a:t>
          </a:r>
          <a:r>
            <a:rPr lang="en-US" b="1"/>
            <a:t>grotere projecten</a:t>
          </a:r>
          <a:r>
            <a:rPr lang="en-US"/>
            <a:t>: ombouwen tuinhuis tot dierenpavilioen, maken van een fietsenstalling, herinrichten stallen, omheinen van weide voor de dieren, zelf maken en opstellen van een yurt,…</a:t>
          </a:r>
        </a:p>
      </dgm:t>
    </dgm:pt>
    <dgm:pt modelId="{F277DC17-A694-480B-A89F-E240035EEF15}" type="parTrans" cxnId="{1E8A7872-7BB9-4628-B6A3-1A63A4E2658F}">
      <dgm:prSet/>
      <dgm:spPr/>
      <dgm:t>
        <a:bodyPr/>
        <a:lstStyle/>
        <a:p>
          <a:endParaRPr lang="en-US"/>
        </a:p>
      </dgm:t>
    </dgm:pt>
    <dgm:pt modelId="{4788ACB1-B3E6-40F5-9784-C0F661031377}" type="sibTrans" cxnId="{1E8A7872-7BB9-4628-B6A3-1A63A4E2658F}">
      <dgm:prSet/>
      <dgm:spPr/>
      <dgm:t>
        <a:bodyPr/>
        <a:lstStyle/>
        <a:p>
          <a:endParaRPr lang="en-US"/>
        </a:p>
      </dgm:t>
    </dgm:pt>
    <dgm:pt modelId="{500EBFA2-D99A-4FF6-ADA1-A49C1734B80B}">
      <dgm:prSet/>
      <dgm:spPr/>
      <dgm:t>
        <a:bodyPr/>
        <a:lstStyle/>
        <a:p>
          <a:r>
            <a:rPr lang="en-US"/>
            <a:t>Samen met de jongeren gaan we </a:t>
          </a:r>
          <a:r>
            <a:rPr lang="en-US" b="1"/>
            <a:t>op zoek</a:t>
          </a:r>
          <a:r>
            <a:rPr lang="en-US"/>
            <a:t> naar hun </a:t>
          </a:r>
          <a:r>
            <a:rPr lang="en-US" b="1"/>
            <a:t>interesses</a:t>
          </a:r>
          <a:r>
            <a:rPr lang="en-US"/>
            <a:t>, voor sommigen betekent dat ook onder onze begeleiding mogen </a:t>
          </a:r>
          <a:r>
            <a:rPr lang="en-US" b="1"/>
            <a:t>proeven </a:t>
          </a:r>
          <a:r>
            <a:rPr lang="en-US"/>
            <a:t>van </a:t>
          </a:r>
          <a:r>
            <a:rPr lang="en-US" b="1"/>
            <a:t>helpen en meewerken </a:t>
          </a:r>
          <a:r>
            <a:rPr lang="en-US"/>
            <a:t>in een door hen </a:t>
          </a:r>
          <a:r>
            <a:rPr lang="en-US" b="1"/>
            <a:t>meegekozen setting</a:t>
          </a:r>
          <a:r>
            <a:rPr lang="en-US"/>
            <a:t> (tuinaannemer, rusthuis, school,…)</a:t>
          </a:r>
        </a:p>
      </dgm:t>
    </dgm:pt>
    <dgm:pt modelId="{BD5E46BD-5401-4EDF-AD58-2BE105CF56E8}" type="parTrans" cxnId="{4BC3B9E1-3080-4665-A9ED-1464C6B3460C}">
      <dgm:prSet/>
      <dgm:spPr/>
      <dgm:t>
        <a:bodyPr/>
        <a:lstStyle/>
        <a:p>
          <a:endParaRPr lang="en-US"/>
        </a:p>
      </dgm:t>
    </dgm:pt>
    <dgm:pt modelId="{B5177FAF-C28D-448F-8DE3-662D0D59C52F}" type="sibTrans" cxnId="{4BC3B9E1-3080-4665-A9ED-1464C6B3460C}">
      <dgm:prSet/>
      <dgm:spPr/>
      <dgm:t>
        <a:bodyPr/>
        <a:lstStyle/>
        <a:p>
          <a:endParaRPr lang="en-US"/>
        </a:p>
      </dgm:t>
    </dgm:pt>
    <dgm:pt modelId="{CC01529D-2DE8-4CAB-8931-CB84D7914670}" type="pres">
      <dgm:prSet presAssocID="{3D29FD7A-DD94-4F75-B15B-37EF96178F98}" presName="linear" presStyleCnt="0">
        <dgm:presLayoutVars>
          <dgm:animLvl val="lvl"/>
          <dgm:resizeHandles val="exact"/>
        </dgm:presLayoutVars>
      </dgm:prSet>
      <dgm:spPr/>
    </dgm:pt>
    <dgm:pt modelId="{8BBBFBD6-BF6D-4A45-8531-655CDB71BC2E}" type="pres">
      <dgm:prSet presAssocID="{13E84021-7BFE-42A9-8FB9-61937CCEB02A}" presName="parentText" presStyleLbl="node1" presStyleIdx="0" presStyleCnt="6">
        <dgm:presLayoutVars>
          <dgm:chMax val="0"/>
          <dgm:bulletEnabled val="1"/>
        </dgm:presLayoutVars>
      </dgm:prSet>
      <dgm:spPr/>
    </dgm:pt>
    <dgm:pt modelId="{9BEA03B8-1BC0-4721-A300-B7C2E42B748E}" type="pres">
      <dgm:prSet presAssocID="{94D04172-A5E2-40AC-B362-88D8F7BD2BDE}" presName="spacer" presStyleCnt="0"/>
      <dgm:spPr/>
    </dgm:pt>
    <dgm:pt modelId="{F7D6D453-F115-4C99-A2D4-36CEDCB681E5}" type="pres">
      <dgm:prSet presAssocID="{F3C60CBC-492A-47DF-93FA-574B4C7A15CA}" presName="parentText" presStyleLbl="node1" presStyleIdx="1" presStyleCnt="6">
        <dgm:presLayoutVars>
          <dgm:chMax val="0"/>
          <dgm:bulletEnabled val="1"/>
        </dgm:presLayoutVars>
      </dgm:prSet>
      <dgm:spPr/>
    </dgm:pt>
    <dgm:pt modelId="{BF929F07-330C-4AB9-A9E8-E17C57DA19CA}" type="pres">
      <dgm:prSet presAssocID="{17965170-9278-4EB3-9DBF-4825E091D08F}" presName="spacer" presStyleCnt="0"/>
      <dgm:spPr/>
    </dgm:pt>
    <dgm:pt modelId="{156D6DD9-B6C6-4CB6-9607-53D6CB2DC684}" type="pres">
      <dgm:prSet presAssocID="{87B6798E-C6D2-4081-A34E-CA3601D632D8}" presName="parentText" presStyleLbl="node1" presStyleIdx="2" presStyleCnt="6">
        <dgm:presLayoutVars>
          <dgm:chMax val="0"/>
          <dgm:bulletEnabled val="1"/>
        </dgm:presLayoutVars>
      </dgm:prSet>
      <dgm:spPr/>
    </dgm:pt>
    <dgm:pt modelId="{96CB1D16-CAE2-4377-847A-087C1CFBEB12}" type="pres">
      <dgm:prSet presAssocID="{21507A72-DF42-486B-B33C-D431C5A3ECC9}" presName="spacer" presStyleCnt="0"/>
      <dgm:spPr/>
    </dgm:pt>
    <dgm:pt modelId="{5C25B9AE-A3B1-4DCB-8C56-9435129B36F5}" type="pres">
      <dgm:prSet presAssocID="{27EB320C-DF0F-4EEA-A084-00BACD4ADC50}" presName="parentText" presStyleLbl="node1" presStyleIdx="3" presStyleCnt="6">
        <dgm:presLayoutVars>
          <dgm:chMax val="0"/>
          <dgm:bulletEnabled val="1"/>
        </dgm:presLayoutVars>
      </dgm:prSet>
      <dgm:spPr/>
    </dgm:pt>
    <dgm:pt modelId="{77E3B3E1-850E-448D-BBD9-41594A850862}" type="pres">
      <dgm:prSet presAssocID="{4888FD29-C1C6-4777-B0B6-918EDF78DA0C}" presName="spacer" presStyleCnt="0"/>
      <dgm:spPr/>
    </dgm:pt>
    <dgm:pt modelId="{12756D14-97E7-44D7-A0C2-464825BA39F2}" type="pres">
      <dgm:prSet presAssocID="{211204BD-0156-48FF-8CD7-A511069688DE}" presName="parentText" presStyleLbl="node1" presStyleIdx="4" presStyleCnt="6">
        <dgm:presLayoutVars>
          <dgm:chMax val="0"/>
          <dgm:bulletEnabled val="1"/>
        </dgm:presLayoutVars>
      </dgm:prSet>
      <dgm:spPr/>
    </dgm:pt>
    <dgm:pt modelId="{DD92A498-32A4-49DC-8E26-4790C1C5153C}" type="pres">
      <dgm:prSet presAssocID="{4788ACB1-B3E6-40F5-9784-C0F661031377}" presName="spacer" presStyleCnt="0"/>
      <dgm:spPr/>
    </dgm:pt>
    <dgm:pt modelId="{EDD49092-F3E3-494D-A471-8FACF5FA2D09}" type="pres">
      <dgm:prSet presAssocID="{500EBFA2-D99A-4FF6-ADA1-A49C1734B80B}" presName="parentText" presStyleLbl="node1" presStyleIdx="5" presStyleCnt="6">
        <dgm:presLayoutVars>
          <dgm:chMax val="0"/>
          <dgm:bulletEnabled val="1"/>
        </dgm:presLayoutVars>
      </dgm:prSet>
      <dgm:spPr/>
    </dgm:pt>
  </dgm:ptLst>
  <dgm:cxnLst>
    <dgm:cxn modelId="{FD7BD50A-459C-4C30-912D-F530D35C4E02}" type="presOf" srcId="{13E84021-7BFE-42A9-8FB9-61937CCEB02A}" destId="{8BBBFBD6-BF6D-4A45-8531-655CDB71BC2E}" srcOrd="0" destOrd="0" presId="urn:microsoft.com/office/officeart/2005/8/layout/vList2"/>
    <dgm:cxn modelId="{D6646B0B-D079-4532-9288-5F4C16C39396}" srcId="{3D29FD7A-DD94-4F75-B15B-37EF96178F98}" destId="{87B6798E-C6D2-4081-A34E-CA3601D632D8}" srcOrd="2" destOrd="0" parTransId="{0D5272A1-316F-418B-865D-3ABA33A72E45}" sibTransId="{21507A72-DF42-486B-B33C-D431C5A3ECC9}"/>
    <dgm:cxn modelId="{2BCED23C-EC78-4556-9E2C-86BFEA6461BE}" type="presOf" srcId="{87B6798E-C6D2-4081-A34E-CA3601D632D8}" destId="{156D6DD9-B6C6-4CB6-9607-53D6CB2DC684}" srcOrd="0" destOrd="0" presId="urn:microsoft.com/office/officeart/2005/8/layout/vList2"/>
    <dgm:cxn modelId="{9CDFB867-3A9D-474B-A964-55E225531CB9}" type="presOf" srcId="{3D29FD7A-DD94-4F75-B15B-37EF96178F98}" destId="{CC01529D-2DE8-4CAB-8931-CB84D7914670}" srcOrd="0" destOrd="0" presId="urn:microsoft.com/office/officeart/2005/8/layout/vList2"/>
    <dgm:cxn modelId="{F01ECF4F-7A3F-44D8-90C3-1799B75771FC}" srcId="{3D29FD7A-DD94-4F75-B15B-37EF96178F98}" destId="{13E84021-7BFE-42A9-8FB9-61937CCEB02A}" srcOrd="0" destOrd="0" parTransId="{4823F4C3-375E-491D-A7B4-2E79033A2E86}" sibTransId="{94D04172-A5E2-40AC-B362-88D8F7BD2BDE}"/>
    <dgm:cxn modelId="{1E8A7872-7BB9-4628-B6A3-1A63A4E2658F}" srcId="{3D29FD7A-DD94-4F75-B15B-37EF96178F98}" destId="{211204BD-0156-48FF-8CD7-A511069688DE}" srcOrd="4" destOrd="0" parTransId="{F277DC17-A694-480B-A89F-E240035EEF15}" sibTransId="{4788ACB1-B3E6-40F5-9784-C0F661031377}"/>
    <dgm:cxn modelId="{DB29F173-0D94-4FEE-8499-DCEBD64E2254}" type="presOf" srcId="{500EBFA2-D99A-4FF6-ADA1-A49C1734B80B}" destId="{EDD49092-F3E3-494D-A471-8FACF5FA2D09}" srcOrd="0" destOrd="0" presId="urn:microsoft.com/office/officeart/2005/8/layout/vList2"/>
    <dgm:cxn modelId="{B9E4437E-9A6D-4ADA-8B92-90F01792103C}" type="presOf" srcId="{27EB320C-DF0F-4EEA-A084-00BACD4ADC50}" destId="{5C25B9AE-A3B1-4DCB-8C56-9435129B36F5}" srcOrd="0" destOrd="0" presId="urn:microsoft.com/office/officeart/2005/8/layout/vList2"/>
    <dgm:cxn modelId="{0A8E5DAA-301D-47D2-AF61-4084F1764A5E}" srcId="{3D29FD7A-DD94-4F75-B15B-37EF96178F98}" destId="{27EB320C-DF0F-4EEA-A084-00BACD4ADC50}" srcOrd="3" destOrd="0" parTransId="{87CAA382-EDCC-41F0-9298-3BB274F233F9}" sibTransId="{4888FD29-C1C6-4777-B0B6-918EDF78DA0C}"/>
    <dgm:cxn modelId="{2BD98AC9-7325-4BBD-9D91-FDD42E16B8CD}" type="presOf" srcId="{211204BD-0156-48FF-8CD7-A511069688DE}" destId="{12756D14-97E7-44D7-A0C2-464825BA39F2}" srcOrd="0" destOrd="0" presId="urn:microsoft.com/office/officeart/2005/8/layout/vList2"/>
    <dgm:cxn modelId="{4BC3B9E1-3080-4665-A9ED-1464C6B3460C}" srcId="{3D29FD7A-DD94-4F75-B15B-37EF96178F98}" destId="{500EBFA2-D99A-4FF6-ADA1-A49C1734B80B}" srcOrd="5" destOrd="0" parTransId="{BD5E46BD-5401-4EDF-AD58-2BE105CF56E8}" sibTransId="{B5177FAF-C28D-448F-8DE3-662D0D59C52F}"/>
    <dgm:cxn modelId="{AFF53AE3-A023-4862-AAA3-E012D6C405BB}" srcId="{3D29FD7A-DD94-4F75-B15B-37EF96178F98}" destId="{F3C60CBC-492A-47DF-93FA-574B4C7A15CA}" srcOrd="1" destOrd="0" parTransId="{A1AC99BC-3504-4102-B560-99067189427C}" sibTransId="{17965170-9278-4EB3-9DBF-4825E091D08F}"/>
    <dgm:cxn modelId="{6815CDE9-83AC-463A-87AE-1AC93367103B}" type="presOf" srcId="{F3C60CBC-492A-47DF-93FA-574B4C7A15CA}" destId="{F7D6D453-F115-4C99-A2D4-36CEDCB681E5}" srcOrd="0" destOrd="0" presId="urn:microsoft.com/office/officeart/2005/8/layout/vList2"/>
    <dgm:cxn modelId="{4DDE3B28-AC3D-4A1F-9927-4E6AD7CBE3AF}" type="presParOf" srcId="{CC01529D-2DE8-4CAB-8931-CB84D7914670}" destId="{8BBBFBD6-BF6D-4A45-8531-655CDB71BC2E}" srcOrd="0" destOrd="0" presId="urn:microsoft.com/office/officeart/2005/8/layout/vList2"/>
    <dgm:cxn modelId="{B896359F-8690-4202-A07E-B19AB6D4C21F}" type="presParOf" srcId="{CC01529D-2DE8-4CAB-8931-CB84D7914670}" destId="{9BEA03B8-1BC0-4721-A300-B7C2E42B748E}" srcOrd="1" destOrd="0" presId="urn:microsoft.com/office/officeart/2005/8/layout/vList2"/>
    <dgm:cxn modelId="{09D82D1E-AC85-4F90-8091-1E61A3A05174}" type="presParOf" srcId="{CC01529D-2DE8-4CAB-8931-CB84D7914670}" destId="{F7D6D453-F115-4C99-A2D4-36CEDCB681E5}" srcOrd="2" destOrd="0" presId="urn:microsoft.com/office/officeart/2005/8/layout/vList2"/>
    <dgm:cxn modelId="{2F63FA19-6A69-4748-9C09-EE5F50B4A785}" type="presParOf" srcId="{CC01529D-2DE8-4CAB-8931-CB84D7914670}" destId="{BF929F07-330C-4AB9-A9E8-E17C57DA19CA}" srcOrd="3" destOrd="0" presId="urn:microsoft.com/office/officeart/2005/8/layout/vList2"/>
    <dgm:cxn modelId="{8D152501-C0DD-453A-8C3E-01888E4E89ED}" type="presParOf" srcId="{CC01529D-2DE8-4CAB-8931-CB84D7914670}" destId="{156D6DD9-B6C6-4CB6-9607-53D6CB2DC684}" srcOrd="4" destOrd="0" presId="urn:microsoft.com/office/officeart/2005/8/layout/vList2"/>
    <dgm:cxn modelId="{170ECFE8-7375-408B-9259-8192F590E93B}" type="presParOf" srcId="{CC01529D-2DE8-4CAB-8931-CB84D7914670}" destId="{96CB1D16-CAE2-4377-847A-087C1CFBEB12}" srcOrd="5" destOrd="0" presId="urn:microsoft.com/office/officeart/2005/8/layout/vList2"/>
    <dgm:cxn modelId="{729FC0CD-5FBB-43B1-8684-C8CE1A22BDB3}" type="presParOf" srcId="{CC01529D-2DE8-4CAB-8931-CB84D7914670}" destId="{5C25B9AE-A3B1-4DCB-8C56-9435129B36F5}" srcOrd="6" destOrd="0" presId="urn:microsoft.com/office/officeart/2005/8/layout/vList2"/>
    <dgm:cxn modelId="{5E7D6368-CD03-4B4F-899A-A733FC1D20C0}" type="presParOf" srcId="{CC01529D-2DE8-4CAB-8931-CB84D7914670}" destId="{77E3B3E1-850E-448D-BBD9-41594A850862}" srcOrd="7" destOrd="0" presId="urn:microsoft.com/office/officeart/2005/8/layout/vList2"/>
    <dgm:cxn modelId="{154B13A3-1D5B-49D7-85E2-94EFEEE240A0}" type="presParOf" srcId="{CC01529D-2DE8-4CAB-8931-CB84D7914670}" destId="{12756D14-97E7-44D7-A0C2-464825BA39F2}" srcOrd="8" destOrd="0" presId="urn:microsoft.com/office/officeart/2005/8/layout/vList2"/>
    <dgm:cxn modelId="{7B8576D2-981D-4877-A853-EB3892D5F0AE}" type="presParOf" srcId="{CC01529D-2DE8-4CAB-8931-CB84D7914670}" destId="{DD92A498-32A4-49DC-8E26-4790C1C5153C}" srcOrd="9" destOrd="0" presId="urn:microsoft.com/office/officeart/2005/8/layout/vList2"/>
    <dgm:cxn modelId="{25C8426E-4245-410E-8F84-3259F5C3CB61}" type="presParOf" srcId="{CC01529D-2DE8-4CAB-8931-CB84D7914670}" destId="{EDD49092-F3E3-494D-A471-8FACF5FA2D09}"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A2A1A4-656D-4306-B688-D3AB39C549DF}"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FD38B5D-577F-4E6F-BC24-8FA52D727F39}">
      <dgm:prSet/>
      <dgm:spPr/>
      <dgm:t>
        <a:bodyPr/>
        <a:lstStyle/>
        <a:p>
          <a:r>
            <a:rPr lang="nl-BE" b="1" dirty="0"/>
            <a:t>Aanmelding</a:t>
          </a:r>
          <a:r>
            <a:rPr lang="nl-BE" dirty="0"/>
            <a:t> door toegewezen </a:t>
          </a:r>
          <a:r>
            <a:rPr lang="nl-BE" b="1" dirty="0"/>
            <a:t>CLB</a:t>
          </a:r>
          <a:r>
            <a:rPr lang="nl-BE" dirty="0"/>
            <a:t>-medewerker. Dit kan via meldpunt MSI en KANS of via de site: </a:t>
          </a:r>
          <a:r>
            <a:rPr lang="nl-BE" i="1" dirty="0">
              <a:hlinkClick xmlns:r="http://schemas.openxmlformats.org/officeDocument/2006/relationships" r:id="rId1"/>
            </a:rPr>
            <a:t>https://www.wereldvanindra.be</a:t>
          </a:r>
          <a:r>
            <a:rPr lang="nl-BE" i="1" dirty="0"/>
            <a:t> </a:t>
          </a:r>
          <a:endParaRPr lang="en-US" i="1" dirty="0"/>
        </a:p>
      </dgm:t>
    </dgm:pt>
    <dgm:pt modelId="{C139E032-D2F3-454D-BDBC-E23565F1B8A4}" type="parTrans" cxnId="{DDB06420-6062-4641-AD26-E0AC78FE10D9}">
      <dgm:prSet/>
      <dgm:spPr/>
      <dgm:t>
        <a:bodyPr/>
        <a:lstStyle/>
        <a:p>
          <a:endParaRPr lang="en-US"/>
        </a:p>
      </dgm:t>
    </dgm:pt>
    <dgm:pt modelId="{CE26C7AF-1716-4351-B476-B29ECCEB0627}" type="sibTrans" cxnId="{DDB06420-6062-4641-AD26-E0AC78FE10D9}">
      <dgm:prSet/>
      <dgm:spPr/>
      <dgm:t>
        <a:bodyPr/>
        <a:lstStyle/>
        <a:p>
          <a:endParaRPr lang="en-US"/>
        </a:p>
      </dgm:t>
    </dgm:pt>
    <dgm:pt modelId="{8E0FA56A-C376-4FAE-BC6F-0EEDFC58423B}">
      <dgm:prSet/>
      <dgm:spPr/>
      <dgm:t>
        <a:bodyPr/>
        <a:lstStyle/>
        <a:p>
          <a:pPr rtl="0"/>
          <a:r>
            <a:rPr lang="nl-BE" b="1" dirty="0">
              <a:latin typeface="Century Gothic" panose="020B0502020202020204"/>
            </a:rPr>
            <a:t>De ONT-moeting</a:t>
          </a:r>
          <a:r>
            <a:rPr lang="nl-BE" b="0" dirty="0">
              <a:latin typeface="Century Gothic" panose="020B0502020202020204"/>
            </a:rPr>
            <a:t> met</a:t>
          </a:r>
          <a:r>
            <a:rPr lang="nl-BE" dirty="0">
              <a:latin typeface="Century Gothic" panose="020B0502020202020204"/>
            </a:rPr>
            <a:t> </a:t>
          </a:r>
          <a:r>
            <a:rPr lang="nl-BE" dirty="0"/>
            <a:t>jongere, ouders/opvoedingsverantwoordelijke, CLB, schoolse medewerker (indien mogelijk) en andere nodige partners of personen zoals bv psychologe, vertrouwensfiguur, …</a:t>
          </a:r>
          <a:r>
            <a:rPr lang="nl-BE" dirty="0">
              <a:latin typeface="Century Gothic" panose="020B0502020202020204"/>
            </a:rPr>
            <a:t> </a:t>
          </a:r>
          <a:endParaRPr lang="en-US" dirty="0"/>
        </a:p>
      </dgm:t>
    </dgm:pt>
    <dgm:pt modelId="{B5D4483C-8A73-47A2-8BFA-93148DCE415C}" type="parTrans" cxnId="{9ADDF99C-E18D-41E0-A127-A2B91F06F335}">
      <dgm:prSet/>
      <dgm:spPr/>
      <dgm:t>
        <a:bodyPr/>
        <a:lstStyle/>
        <a:p>
          <a:endParaRPr lang="en-US"/>
        </a:p>
      </dgm:t>
    </dgm:pt>
    <dgm:pt modelId="{8C66DFEC-5F32-4FEA-AB02-3D9A8685BDD9}" type="sibTrans" cxnId="{9ADDF99C-E18D-41E0-A127-A2B91F06F335}">
      <dgm:prSet/>
      <dgm:spPr/>
      <dgm:t>
        <a:bodyPr/>
        <a:lstStyle/>
        <a:p>
          <a:endParaRPr lang="en-US"/>
        </a:p>
      </dgm:t>
    </dgm:pt>
    <dgm:pt modelId="{AA5CC66F-08B4-462E-9F5A-F652F327B59E}">
      <dgm:prSet/>
      <dgm:spPr/>
      <dgm:t>
        <a:bodyPr/>
        <a:lstStyle/>
        <a:p>
          <a:pPr rtl="0"/>
          <a:r>
            <a:rPr lang="nl-BE" dirty="0"/>
            <a:t>Na </a:t>
          </a:r>
          <a:r>
            <a:rPr lang="nl-BE" dirty="0">
              <a:latin typeface="Century Gothic" panose="020B0502020202020204"/>
            </a:rPr>
            <a:t>6 à 8 </a:t>
          </a:r>
          <a:r>
            <a:rPr lang="nl-BE" dirty="0"/>
            <a:t>weken een</a:t>
          </a:r>
          <a:r>
            <a:rPr lang="nl-BE" b="1" u="none" dirty="0"/>
            <a:t> </a:t>
          </a:r>
          <a:r>
            <a:rPr lang="nl-BE" b="1" u="none" dirty="0">
              <a:latin typeface="Century Gothic" panose="020B0502020202020204"/>
            </a:rPr>
            <a:t>pitstop</a:t>
          </a:r>
          <a:r>
            <a:rPr lang="nl-BE" b="0" dirty="0">
              <a:latin typeface="Century Gothic" panose="020B0502020202020204"/>
            </a:rPr>
            <a:t> met</a:t>
          </a:r>
          <a:r>
            <a:rPr lang="nl-BE" dirty="0"/>
            <a:t> betrokkenen (aanwezigen intake), met eventuele </a:t>
          </a:r>
          <a:r>
            <a:rPr lang="nl-BE" b="1" dirty="0"/>
            <a:t>bijsturing</a:t>
          </a:r>
          <a:r>
            <a:rPr lang="nl-BE" dirty="0"/>
            <a:t> van hulpvragen of doelstellingen. </a:t>
          </a:r>
          <a:r>
            <a:rPr lang="nl-BE" b="0" dirty="0"/>
            <a:t>Na 12 weken bespreken we </a:t>
          </a:r>
          <a:r>
            <a:rPr lang="nl-BE" b="0" dirty="0">
              <a:latin typeface="Century Gothic" panose="020B0502020202020204"/>
            </a:rPr>
            <a:t>in de </a:t>
          </a:r>
          <a:r>
            <a:rPr lang="nl-BE" b="1" dirty="0">
              <a:latin typeface="Century Gothic" panose="020B0502020202020204"/>
            </a:rPr>
            <a:t>landing </a:t>
          </a:r>
          <a:r>
            <a:rPr lang="nl-BE" b="0" dirty="0">
              <a:latin typeface="Century Gothic" panose="020B0502020202020204"/>
            </a:rPr>
            <a:t>waar we ‘’beland’’ zijn aan het einde van het traject. Verlenging kan overwogen worden.</a:t>
          </a:r>
          <a:endParaRPr lang="en-US" b="0" dirty="0"/>
        </a:p>
      </dgm:t>
    </dgm:pt>
    <dgm:pt modelId="{FBFDEF05-FB1E-4CAC-9433-C92F98EAFB8F}" type="parTrans" cxnId="{08705EFD-0DCE-496C-A07D-8F18F7069C2E}">
      <dgm:prSet/>
      <dgm:spPr/>
      <dgm:t>
        <a:bodyPr/>
        <a:lstStyle/>
        <a:p>
          <a:endParaRPr lang="en-US"/>
        </a:p>
      </dgm:t>
    </dgm:pt>
    <dgm:pt modelId="{328AAF8C-C99E-4994-A88E-1E0CE16E42F9}" type="sibTrans" cxnId="{08705EFD-0DCE-496C-A07D-8F18F7069C2E}">
      <dgm:prSet/>
      <dgm:spPr/>
      <dgm:t>
        <a:bodyPr/>
        <a:lstStyle/>
        <a:p>
          <a:endParaRPr lang="en-US"/>
        </a:p>
      </dgm:t>
    </dgm:pt>
    <dgm:pt modelId="{9F31B6D2-24A8-4B0E-9DA1-6E88C5930B6A}">
      <dgm:prSet/>
      <dgm:spPr/>
      <dgm:t>
        <a:bodyPr/>
        <a:lstStyle/>
        <a:p>
          <a:r>
            <a:rPr lang="nl-BE" dirty="0"/>
            <a:t>Doorheen het traject van de jongere: regelmatige </a:t>
          </a:r>
          <a:r>
            <a:rPr lang="nl-BE" b="1" dirty="0"/>
            <a:t>contacten</a:t>
          </a:r>
          <a:r>
            <a:rPr lang="nl-BE" dirty="0"/>
            <a:t> met gezin en school, om een mogelijke terugkeer naar het schoolgaan te verwezenlijken, </a:t>
          </a:r>
          <a:endParaRPr lang="en-US" dirty="0"/>
        </a:p>
      </dgm:t>
    </dgm:pt>
    <dgm:pt modelId="{D110BEB7-5A11-4556-857A-0B2E28E03BFA}" type="parTrans" cxnId="{861ED3E1-BCD0-4FFA-8373-BA00F8B76302}">
      <dgm:prSet/>
      <dgm:spPr/>
      <dgm:t>
        <a:bodyPr/>
        <a:lstStyle/>
        <a:p>
          <a:endParaRPr lang="en-US"/>
        </a:p>
      </dgm:t>
    </dgm:pt>
    <dgm:pt modelId="{B8BA96CB-243F-4BF2-B6B9-C66457C107B3}" type="sibTrans" cxnId="{861ED3E1-BCD0-4FFA-8373-BA00F8B76302}">
      <dgm:prSet/>
      <dgm:spPr/>
      <dgm:t>
        <a:bodyPr/>
        <a:lstStyle/>
        <a:p>
          <a:endParaRPr lang="en-US"/>
        </a:p>
      </dgm:t>
    </dgm:pt>
    <dgm:pt modelId="{D0098887-2D8F-40DB-9260-37B8F77AA07B}" type="pres">
      <dgm:prSet presAssocID="{E6A2A1A4-656D-4306-B688-D3AB39C549DF}" presName="root" presStyleCnt="0">
        <dgm:presLayoutVars>
          <dgm:dir/>
          <dgm:resizeHandles val="exact"/>
        </dgm:presLayoutVars>
      </dgm:prSet>
      <dgm:spPr/>
    </dgm:pt>
    <dgm:pt modelId="{12564892-FD66-4A3D-9B05-07DDE2A05C80}" type="pres">
      <dgm:prSet presAssocID="{E6A2A1A4-656D-4306-B688-D3AB39C549DF}" presName="container" presStyleCnt="0">
        <dgm:presLayoutVars>
          <dgm:dir/>
          <dgm:resizeHandles val="exact"/>
        </dgm:presLayoutVars>
      </dgm:prSet>
      <dgm:spPr/>
    </dgm:pt>
    <dgm:pt modelId="{91D56D9C-136E-43ED-AD55-D75846C47090}" type="pres">
      <dgm:prSet presAssocID="{9FD38B5D-577F-4E6F-BC24-8FA52D727F39}" presName="compNode" presStyleCnt="0"/>
      <dgm:spPr/>
    </dgm:pt>
    <dgm:pt modelId="{898ED2AF-65C9-45FC-A64D-5FC792DFF03A}" type="pres">
      <dgm:prSet presAssocID="{9FD38B5D-577F-4E6F-BC24-8FA52D727F39}" presName="iconBgRect" presStyleLbl="bgShp" presStyleIdx="0" presStyleCnt="4"/>
      <dgm:spPr/>
    </dgm:pt>
    <dgm:pt modelId="{7831F28F-79AE-4DFC-BF38-4296B2C4B76A}" type="pres">
      <dgm:prSet presAssocID="{9FD38B5D-577F-4E6F-BC24-8FA52D727F39}"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Kind met ballon"/>
        </a:ext>
      </dgm:extLst>
    </dgm:pt>
    <dgm:pt modelId="{BFF7289B-9B50-4A9D-8C8A-4A760B97F8E1}" type="pres">
      <dgm:prSet presAssocID="{9FD38B5D-577F-4E6F-BC24-8FA52D727F39}" presName="spaceRect" presStyleCnt="0"/>
      <dgm:spPr/>
    </dgm:pt>
    <dgm:pt modelId="{BAE64826-CFEE-41A1-AC96-2F06547A3C78}" type="pres">
      <dgm:prSet presAssocID="{9FD38B5D-577F-4E6F-BC24-8FA52D727F39}" presName="textRect" presStyleLbl="revTx" presStyleIdx="0" presStyleCnt="4">
        <dgm:presLayoutVars>
          <dgm:chMax val="1"/>
          <dgm:chPref val="1"/>
        </dgm:presLayoutVars>
      </dgm:prSet>
      <dgm:spPr/>
    </dgm:pt>
    <dgm:pt modelId="{76E03ECF-5B1D-45F1-9073-D521952B8F06}" type="pres">
      <dgm:prSet presAssocID="{CE26C7AF-1716-4351-B476-B29ECCEB0627}" presName="sibTrans" presStyleLbl="sibTrans2D1" presStyleIdx="0" presStyleCnt="0"/>
      <dgm:spPr/>
    </dgm:pt>
    <dgm:pt modelId="{1041116C-B365-4B4D-9274-78277BFB81C6}" type="pres">
      <dgm:prSet presAssocID="{8E0FA56A-C376-4FAE-BC6F-0EEDFC58423B}" presName="compNode" presStyleCnt="0"/>
      <dgm:spPr/>
    </dgm:pt>
    <dgm:pt modelId="{F910AEF3-1206-4005-BB33-68CAB6797F3C}" type="pres">
      <dgm:prSet presAssocID="{8E0FA56A-C376-4FAE-BC6F-0EEDFC58423B}" presName="iconBgRect" presStyleLbl="bgShp" presStyleIdx="1" presStyleCnt="4"/>
      <dgm:spPr/>
    </dgm:pt>
    <dgm:pt modelId="{CF770533-3718-4952-A3F2-63E1979DEE7F}" type="pres">
      <dgm:prSet presAssocID="{8E0FA56A-C376-4FAE-BC6F-0EEDFC58423B}"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Chatten"/>
        </a:ext>
      </dgm:extLst>
    </dgm:pt>
    <dgm:pt modelId="{253B3955-4444-4DB9-B450-B23BDA6EECD4}" type="pres">
      <dgm:prSet presAssocID="{8E0FA56A-C376-4FAE-BC6F-0EEDFC58423B}" presName="spaceRect" presStyleCnt="0"/>
      <dgm:spPr/>
    </dgm:pt>
    <dgm:pt modelId="{9D849325-71C3-4EDA-BFD0-92B2C49CBE45}" type="pres">
      <dgm:prSet presAssocID="{8E0FA56A-C376-4FAE-BC6F-0EEDFC58423B}" presName="textRect" presStyleLbl="revTx" presStyleIdx="1" presStyleCnt="4">
        <dgm:presLayoutVars>
          <dgm:chMax val="1"/>
          <dgm:chPref val="1"/>
        </dgm:presLayoutVars>
      </dgm:prSet>
      <dgm:spPr/>
    </dgm:pt>
    <dgm:pt modelId="{B607B9FC-B773-40AF-9BEB-000895235A34}" type="pres">
      <dgm:prSet presAssocID="{8C66DFEC-5F32-4FEA-AB02-3D9A8685BDD9}" presName="sibTrans" presStyleLbl="sibTrans2D1" presStyleIdx="0" presStyleCnt="0"/>
      <dgm:spPr/>
    </dgm:pt>
    <dgm:pt modelId="{8806F59A-B6A9-496A-8A76-F87AED1BF653}" type="pres">
      <dgm:prSet presAssocID="{AA5CC66F-08B4-462E-9F5A-F652F327B59E}" presName="compNode" presStyleCnt="0"/>
      <dgm:spPr/>
    </dgm:pt>
    <dgm:pt modelId="{EE3F89B4-5166-43D4-BAC6-5A0F65146D8F}" type="pres">
      <dgm:prSet presAssocID="{AA5CC66F-08B4-462E-9F5A-F652F327B59E}" presName="iconBgRect" presStyleLbl="bgShp" presStyleIdx="2" presStyleCnt="4"/>
      <dgm:spPr/>
    </dgm:pt>
    <dgm:pt modelId="{3A7D3A71-53E9-48D6-ACA4-355624D85C18}" type="pres">
      <dgm:prSet presAssocID="{AA5CC66F-08B4-462E-9F5A-F652F327B59E}"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dgm:spPr>
      <dgm:extLst>
        <a:ext uri="{E40237B7-FDA0-4F09-8148-C483321AD2D9}">
          <dgm14:cNvPr xmlns:dgm14="http://schemas.microsoft.com/office/drawing/2010/diagram" id="0" name="" descr="Vragen"/>
        </a:ext>
      </dgm:extLst>
    </dgm:pt>
    <dgm:pt modelId="{71F9A86D-0414-4370-931F-CA97F1B8925B}" type="pres">
      <dgm:prSet presAssocID="{AA5CC66F-08B4-462E-9F5A-F652F327B59E}" presName="spaceRect" presStyleCnt="0"/>
      <dgm:spPr/>
    </dgm:pt>
    <dgm:pt modelId="{7A02C588-D29E-483C-ACA7-43617EA9DE39}" type="pres">
      <dgm:prSet presAssocID="{AA5CC66F-08B4-462E-9F5A-F652F327B59E}" presName="textRect" presStyleLbl="revTx" presStyleIdx="2" presStyleCnt="4">
        <dgm:presLayoutVars>
          <dgm:chMax val="1"/>
          <dgm:chPref val="1"/>
        </dgm:presLayoutVars>
      </dgm:prSet>
      <dgm:spPr/>
    </dgm:pt>
    <dgm:pt modelId="{BD1529BE-489D-49E5-8D3C-27F3C40BC9C1}" type="pres">
      <dgm:prSet presAssocID="{328AAF8C-C99E-4994-A88E-1E0CE16E42F9}" presName="sibTrans" presStyleLbl="sibTrans2D1" presStyleIdx="0" presStyleCnt="0"/>
      <dgm:spPr/>
    </dgm:pt>
    <dgm:pt modelId="{8B4F65AF-0AAC-4EB9-B885-17B4DC73941A}" type="pres">
      <dgm:prSet presAssocID="{9F31B6D2-24A8-4B0E-9DA1-6E88C5930B6A}" presName="compNode" presStyleCnt="0"/>
      <dgm:spPr/>
    </dgm:pt>
    <dgm:pt modelId="{4D52DCAF-1DE8-4AD5-A360-2A78C40D3F06}" type="pres">
      <dgm:prSet presAssocID="{9F31B6D2-24A8-4B0E-9DA1-6E88C5930B6A}" presName="iconBgRect" presStyleLbl="bgShp" presStyleIdx="3" presStyleCnt="4"/>
      <dgm:spPr/>
    </dgm:pt>
    <dgm:pt modelId="{DD37C828-1309-437C-A85F-C3BFB688B489}" type="pres">
      <dgm:prSet presAssocID="{9F31B6D2-24A8-4B0E-9DA1-6E88C5930B6A}"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Influencer"/>
        </a:ext>
      </dgm:extLst>
    </dgm:pt>
    <dgm:pt modelId="{2B79D1E3-9D41-4003-9268-997142D00947}" type="pres">
      <dgm:prSet presAssocID="{9F31B6D2-24A8-4B0E-9DA1-6E88C5930B6A}" presName="spaceRect" presStyleCnt="0"/>
      <dgm:spPr/>
    </dgm:pt>
    <dgm:pt modelId="{B29BCDE6-D539-4009-8D38-3A06135E44C4}" type="pres">
      <dgm:prSet presAssocID="{9F31B6D2-24A8-4B0E-9DA1-6E88C5930B6A}" presName="textRect" presStyleLbl="revTx" presStyleIdx="3" presStyleCnt="4">
        <dgm:presLayoutVars>
          <dgm:chMax val="1"/>
          <dgm:chPref val="1"/>
        </dgm:presLayoutVars>
      </dgm:prSet>
      <dgm:spPr/>
    </dgm:pt>
  </dgm:ptLst>
  <dgm:cxnLst>
    <dgm:cxn modelId="{DDB06420-6062-4641-AD26-E0AC78FE10D9}" srcId="{E6A2A1A4-656D-4306-B688-D3AB39C549DF}" destId="{9FD38B5D-577F-4E6F-BC24-8FA52D727F39}" srcOrd="0" destOrd="0" parTransId="{C139E032-D2F3-454D-BDBC-E23565F1B8A4}" sibTransId="{CE26C7AF-1716-4351-B476-B29ECCEB0627}"/>
    <dgm:cxn modelId="{65DFE132-1FA8-4BBC-9E31-C5C20729828C}" type="presOf" srcId="{8E0FA56A-C376-4FAE-BC6F-0EEDFC58423B}" destId="{9D849325-71C3-4EDA-BFD0-92B2C49CBE45}" srcOrd="0" destOrd="0" presId="urn:microsoft.com/office/officeart/2018/2/layout/IconCircleList"/>
    <dgm:cxn modelId="{49212151-E767-4A84-847D-1517FF16A73C}" type="presOf" srcId="{328AAF8C-C99E-4994-A88E-1E0CE16E42F9}" destId="{BD1529BE-489D-49E5-8D3C-27F3C40BC9C1}" srcOrd="0" destOrd="0" presId="urn:microsoft.com/office/officeart/2018/2/layout/IconCircleList"/>
    <dgm:cxn modelId="{8CBE8B97-E880-4373-BFE6-8816E8DDAA18}" type="presOf" srcId="{E6A2A1A4-656D-4306-B688-D3AB39C549DF}" destId="{D0098887-2D8F-40DB-9260-37B8F77AA07B}" srcOrd="0" destOrd="0" presId="urn:microsoft.com/office/officeart/2018/2/layout/IconCircleList"/>
    <dgm:cxn modelId="{9ADDF99C-E18D-41E0-A127-A2B91F06F335}" srcId="{E6A2A1A4-656D-4306-B688-D3AB39C549DF}" destId="{8E0FA56A-C376-4FAE-BC6F-0EEDFC58423B}" srcOrd="1" destOrd="0" parTransId="{B5D4483C-8A73-47A2-8BFA-93148DCE415C}" sibTransId="{8C66DFEC-5F32-4FEA-AB02-3D9A8685BDD9}"/>
    <dgm:cxn modelId="{ED313DAC-B2A2-4980-A496-042CD1D7DC24}" type="presOf" srcId="{9F31B6D2-24A8-4B0E-9DA1-6E88C5930B6A}" destId="{B29BCDE6-D539-4009-8D38-3A06135E44C4}" srcOrd="0" destOrd="0" presId="urn:microsoft.com/office/officeart/2018/2/layout/IconCircleList"/>
    <dgm:cxn modelId="{2B6DDAB0-6E0B-4D88-A36A-5294836DA197}" type="presOf" srcId="{8C66DFEC-5F32-4FEA-AB02-3D9A8685BDD9}" destId="{B607B9FC-B773-40AF-9BEB-000895235A34}" srcOrd="0" destOrd="0" presId="urn:microsoft.com/office/officeart/2018/2/layout/IconCircleList"/>
    <dgm:cxn modelId="{861ED3E1-BCD0-4FFA-8373-BA00F8B76302}" srcId="{E6A2A1A4-656D-4306-B688-D3AB39C549DF}" destId="{9F31B6D2-24A8-4B0E-9DA1-6E88C5930B6A}" srcOrd="3" destOrd="0" parTransId="{D110BEB7-5A11-4556-857A-0B2E28E03BFA}" sibTransId="{B8BA96CB-243F-4BF2-B6B9-C66457C107B3}"/>
    <dgm:cxn modelId="{0D9318E3-FC37-4F9B-A902-20F9B1CBBC78}" type="presOf" srcId="{9FD38B5D-577F-4E6F-BC24-8FA52D727F39}" destId="{BAE64826-CFEE-41A1-AC96-2F06547A3C78}" srcOrd="0" destOrd="0" presId="urn:microsoft.com/office/officeart/2018/2/layout/IconCircleList"/>
    <dgm:cxn modelId="{CFCD21E6-8EA8-42BA-ACD8-5659B8168FB2}" type="presOf" srcId="{AA5CC66F-08B4-462E-9F5A-F652F327B59E}" destId="{7A02C588-D29E-483C-ACA7-43617EA9DE39}" srcOrd="0" destOrd="0" presId="urn:microsoft.com/office/officeart/2018/2/layout/IconCircleList"/>
    <dgm:cxn modelId="{7F1227F8-670E-4056-B9DE-D27B30C96D28}" type="presOf" srcId="{CE26C7AF-1716-4351-B476-B29ECCEB0627}" destId="{76E03ECF-5B1D-45F1-9073-D521952B8F06}" srcOrd="0" destOrd="0" presId="urn:microsoft.com/office/officeart/2018/2/layout/IconCircleList"/>
    <dgm:cxn modelId="{08705EFD-0DCE-496C-A07D-8F18F7069C2E}" srcId="{E6A2A1A4-656D-4306-B688-D3AB39C549DF}" destId="{AA5CC66F-08B4-462E-9F5A-F652F327B59E}" srcOrd="2" destOrd="0" parTransId="{FBFDEF05-FB1E-4CAC-9433-C92F98EAFB8F}" sibTransId="{328AAF8C-C99E-4994-A88E-1E0CE16E42F9}"/>
    <dgm:cxn modelId="{4CD70C19-D1B3-40C9-AC3E-393ACC30CFCB}" type="presParOf" srcId="{D0098887-2D8F-40DB-9260-37B8F77AA07B}" destId="{12564892-FD66-4A3D-9B05-07DDE2A05C80}" srcOrd="0" destOrd="0" presId="urn:microsoft.com/office/officeart/2018/2/layout/IconCircleList"/>
    <dgm:cxn modelId="{0ACAC93F-1C4F-45AF-9F51-986693FE26C2}" type="presParOf" srcId="{12564892-FD66-4A3D-9B05-07DDE2A05C80}" destId="{91D56D9C-136E-43ED-AD55-D75846C47090}" srcOrd="0" destOrd="0" presId="urn:microsoft.com/office/officeart/2018/2/layout/IconCircleList"/>
    <dgm:cxn modelId="{396AA5BA-D09D-47A5-A639-476BAA11C32A}" type="presParOf" srcId="{91D56D9C-136E-43ED-AD55-D75846C47090}" destId="{898ED2AF-65C9-45FC-A64D-5FC792DFF03A}" srcOrd="0" destOrd="0" presId="urn:microsoft.com/office/officeart/2018/2/layout/IconCircleList"/>
    <dgm:cxn modelId="{4055CD1C-F9F0-47DC-B5EC-AD0FCAEB73BB}" type="presParOf" srcId="{91D56D9C-136E-43ED-AD55-D75846C47090}" destId="{7831F28F-79AE-4DFC-BF38-4296B2C4B76A}" srcOrd="1" destOrd="0" presId="urn:microsoft.com/office/officeart/2018/2/layout/IconCircleList"/>
    <dgm:cxn modelId="{747C9C8D-A809-4F03-8B48-2C6DAFD5A7CA}" type="presParOf" srcId="{91D56D9C-136E-43ED-AD55-D75846C47090}" destId="{BFF7289B-9B50-4A9D-8C8A-4A760B97F8E1}" srcOrd="2" destOrd="0" presId="urn:microsoft.com/office/officeart/2018/2/layout/IconCircleList"/>
    <dgm:cxn modelId="{4F7B4146-4156-4E78-B8D6-AE6CC67B7012}" type="presParOf" srcId="{91D56D9C-136E-43ED-AD55-D75846C47090}" destId="{BAE64826-CFEE-41A1-AC96-2F06547A3C78}" srcOrd="3" destOrd="0" presId="urn:microsoft.com/office/officeart/2018/2/layout/IconCircleList"/>
    <dgm:cxn modelId="{A5FFE309-8025-44F3-A58C-A1F31B6F1930}" type="presParOf" srcId="{12564892-FD66-4A3D-9B05-07DDE2A05C80}" destId="{76E03ECF-5B1D-45F1-9073-D521952B8F06}" srcOrd="1" destOrd="0" presId="urn:microsoft.com/office/officeart/2018/2/layout/IconCircleList"/>
    <dgm:cxn modelId="{31EC8552-57A2-4FF2-962A-C39C233A926A}" type="presParOf" srcId="{12564892-FD66-4A3D-9B05-07DDE2A05C80}" destId="{1041116C-B365-4B4D-9274-78277BFB81C6}" srcOrd="2" destOrd="0" presId="urn:microsoft.com/office/officeart/2018/2/layout/IconCircleList"/>
    <dgm:cxn modelId="{A05DBB48-90CA-49C0-8B79-56F96BC14BF9}" type="presParOf" srcId="{1041116C-B365-4B4D-9274-78277BFB81C6}" destId="{F910AEF3-1206-4005-BB33-68CAB6797F3C}" srcOrd="0" destOrd="0" presId="urn:microsoft.com/office/officeart/2018/2/layout/IconCircleList"/>
    <dgm:cxn modelId="{064A37F0-50A3-4AE7-BD1E-8269BD26E63A}" type="presParOf" srcId="{1041116C-B365-4B4D-9274-78277BFB81C6}" destId="{CF770533-3718-4952-A3F2-63E1979DEE7F}" srcOrd="1" destOrd="0" presId="urn:microsoft.com/office/officeart/2018/2/layout/IconCircleList"/>
    <dgm:cxn modelId="{99E9BCEB-25B8-449A-9C31-B70E42EC1E88}" type="presParOf" srcId="{1041116C-B365-4B4D-9274-78277BFB81C6}" destId="{253B3955-4444-4DB9-B450-B23BDA6EECD4}" srcOrd="2" destOrd="0" presId="urn:microsoft.com/office/officeart/2018/2/layout/IconCircleList"/>
    <dgm:cxn modelId="{991DE24A-C706-495C-85F0-560AE16E0F78}" type="presParOf" srcId="{1041116C-B365-4B4D-9274-78277BFB81C6}" destId="{9D849325-71C3-4EDA-BFD0-92B2C49CBE45}" srcOrd="3" destOrd="0" presId="urn:microsoft.com/office/officeart/2018/2/layout/IconCircleList"/>
    <dgm:cxn modelId="{91B0A518-ABA9-4B60-8073-D613F17EDBF2}" type="presParOf" srcId="{12564892-FD66-4A3D-9B05-07DDE2A05C80}" destId="{B607B9FC-B773-40AF-9BEB-000895235A34}" srcOrd="3" destOrd="0" presId="urn:microsoft.com/office/officeart/2018/2/layout/IconCircleList"/>
    <dgm:cxn modelId="{D14010CB-2172-4D17-995D-9B85ABD68709}" type="presParOf" srcId="{12564892-FD66-4A3D-9B05-07DDE2A05C80}" destId="{8806F59A-B6A9-496A-8A76-F87AED1BF653}" srcOrd="4" destOrd="0" presId="urn:microsoft.com/office/officeart/2018/2/layout/IconCircleList"/>
    <dgm:cxn modelId="{709C1304-AA75-415E-BA9A-DB16BCBC4AA6}" type="presParOf" srcId="{8806F59A-B6A9-496A-8A76-F87AED1BF653}" destId="{EE3F89B4-5166-43D4-BAC6-5A0F65146D8F}" srcOrd="0" destOrd="0" presId="urn:microsoft.com/office/officeart/2018/2/layout/IconCircleList"/>
    <dgm:cxn modelId="{F9692C7B-2F6B-4782-940E-D891032206FD}" type="presParOf" srcId="{8806F59A-B6A9-496A-8A76-F87AED1BF653}" destId="{3A7D3A71-53E9-48D6-ACA4-355624D85C18}" srcOrd="1" destOrd="0" presId="urn:microsoft.com/office/officeart/2018/2/layout/IconCircleList"/>
    <dgm:cxn modelId="{1F909B19-7C9E-425C-84E6-AC0DC9D95A7B}" type="presParOf" srcId="{8806F59A-B6A9-496A-8A76-F87AED1BF653}" destId="{71F9A86D-0414-4370-931F-CA97F1B8925B}" srcOrd="2" destOrd="0" presId="urn:microsoft.com/office/officeart/2018/2/layout/IconCircleList"/>
    <dgm:cxn modelId="{F97F35D4-E431-41B7-96F9-2B89A74DD3FE}" type="presParOf" srcId="{8806F59A-B6A9-496A-8A76-F87AED1BF653}" destId="{7A02C588-D29E-483C-ACA7-43617EA9DE39}" srcOrd="3" destOrd="0" presId="urn:microsoft.com/office/officeart/2018/2/layout/IconCircleList"/>
    <dgm:cxn modelId="{03817C01-07C4-4297-9789-69E7B3C8C648}" type="presParOf" srcId="{12564892-FD66-4A3D-9B05-07DDE2A05C80}" destId="{BD1529BE-489D-49E5-8D3C-27F3C40BC9C1}" srcOrd="5" destOrd="0" presId="urn:microsoft.com/office/officeart/2018/2/layout/IconCircleList"/>
    <dgm:cxn modelId="{E8E22FEF-26DD-4261-AC1C-53CC55F096F1}" type="presParOf" srcId="{12564892-FD66-4A3D-9B05-07DDE2A05C80}" destId="{8B4F65AF-0AAC-4EB9-B885-17B4DC73941A}" srcOrd="6" destOrd="0" presId="urn:microsoft.com/office/officeart/2018/2/layout/IconCircleList"/>
    <dgm:cxn modelId="{010DA5BF-EA5F-49D8-BC07-8E8B15F3F132}" type="presParOf" srcId="{8B4F65AF-0AAC-4EB9-B885-17B4DC73941A}" destId="{4D52DCAF-1DE8-4AD5-A360-2A78C40D3F06}" srcOrd="0" destOrd="0" presId="urn:microsoft.com/office/officeart/2018/2/layout/IconCircleList"/>
    <dgm:cxn modelId="{88A32669-AF46-46CC-9449-9FA3156C7D32}" type="presParOf" srcId="{8B4F65AF-0AAC-4EB9-B885-17B4DC73941A}" destId="{DD37C828-1309-437C-A85F-C3BFB688B489}" srcOrd="1" destOrd="0" presId="urn:microsoft.com/office/officeart/2018/2/layout/IconCircleList"/>
    <dgm:cxn modelId="{8D4811AC-6E85-4707-B0E5-980567727338}" type="presParOf" srcId="{8B4F65AF-0AAC-4EB9-B885-17B4DC73941A}" destId="{2B79D1E3-9D41-4003-9268-997142D00947}" srcOrd="2" destOrd="0" presId="urn:microsoft.com/office/officeart/2018/2/layout/IconCircleList"/>
    <dgm:cxn modelId="{3F7C0B34-AED9-4360-906F-AB5F44CB25C7}" type="presParOf" srcId="{8B4F65AF-0AAC-4EB9-B885-17B4DC73941A}" destId="{B29BCDE6-D539-4009-8D38-3A06135E44C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BFBD6-BF6D-4A45-8531-655CDB71BC2E}">
      <dsp:nvSpPr>
        <dsp:cNvPr id="0" name=""/>
        <dsp:cNvSpPr/>
      </dsp:nvSpPr>
      <dsp:spPr>
        <a:xfrm>
          <a:off x="0" y="532127"/>
          <a:ext cx="6832212" cy="671287"/>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We hechten groot belang aan </a:t>
          </a:r>
          <a:r>
            <a:rPr lang="en-US" sz="1200" b="1" kern="1200"/>
            <a:t>verbinding </a:t>
          </a:r>
          <a:r>
            <a:rPr lang="en-US" sz="1200" kern="1200"/>
            <a:t>met </a:t>
          </a:r>
          <a:r>
            <a:rPr lang="en-US" sz="1200" b="1" kern="1200"/>
            <a:t>onszelf </a:t>
          </a:r>
          <a:r>
            <a:rPr lang="en-US" sz="1200" kern="1200"/>
            <a:t>en de </a:t>
          </a:r>
          <a:r>
            <a:rPr lang="en-US" sz="1200" b="1" kern="1200"/>
            <a:t>omgeving</a:t>
          </a:r>
          <a:r>
            <a:rPr lang="en-US" sz="1200" kern="1200"/>
            <a:t>. We zoeken r</a:t>
          </a:r>
          <a:r>
            <a:rPr lang="en-US" sz="1200" b="1" kern="1200"/>
            <a:t>ust en harmonie</a:t>
          </a:r>
          <a:r>
            <a:rPr lang="en-US" sz="1200" kern="1200"/>
            <a:t> op, vooral in de </a:t>
          </a:r>
          <a:r>
            <a:rPr lang="en-US" sz="1200" b="1" kern="1200"/>
            <a:t>natuur </a:t>
          </a:r>
          <a:r>
            <a:rPr lang="en-US" sz="1200" kern="1200"/>
            <a:t>en in het </a:t>
          </a:r>
          <a:r>
            <a:rPr lang="en-US" sz="1200" b="1" kern="1200"/>
            <a:t>zorgen </a:t>
          </a:r>
          <a:r>
            <a:rPr lang="en-US" sz="1200" kern="1200"/>
            <a:t>voor </a:t>
          </a:r>
          <a:r>
            <a:rPr lang="en-US" sz="1200" b="1" kern="1200"/>
            <a:t>planten en dieren</a:t>
          </a:r>
          <a:r>
            <a:rPr lang="en-US" sz="1200" kern="1200"/>
            <a:t>.</a:t>
          </a:r>
        </a:p>
      </dsp:txBody>
      <dsp:txXfrm>
        <a:off x="32770" y="564897"/>
        <a:ext cx="6766672" cy="605747"/>
      </dsp:txXfrm>
    </dsp:sp>
    <dsp:sp modelId="{F7D6D453-F115-4C99-A2D4-36CEDCB681E5}">
      <dsp:nvSpPr>
        <dsp:cNvPr id="0" name=""/>
        <dsp:cNvSpPr/>
      </dsp:nvSpPr>
      <dsp:spPr>
        <a:xfrm>
          <a:off x="0" y="1237974"/>
          <a:ext cx="6832212" cy="671287"/>
        </a:xfrm>
        <a:prstGeom prst="round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We zijn </a:t>
          </a:r>
          <a:r>
            <a:rPr lang="en-US" sz="1200" b="1" kern="1200"/>
            <a:t>creatief bezig </a:t>
          </a:r>
          <a:r>
            <a:rPr lang="en-US" sz="1200" kern="1200"/>
            <a:t>met natuurlijke materialen en doen nieuwe ervaringen op.</a:t>
          </a:r>
        </a:p>
      </dsp:txBody>
      <dsp:txXfrm>
        <a:off x="32770" y="1270744"/>
        <a:ext cx="6766672" cy="605747"/>
      </dsp:txXfrm>
    </dsp:sp>
    <dsp:sp modelId="{156D6DD9-B6C6-4CB6-9607-53D6CB2DC684}">
      <dsp:nvSpPr>
        <dsp:cNvPr id="0" name=""/>
        <dsp:cNvSpPr/>
      </dsp:nvSpPr>
      <dsp:spPr>
        <a:xfrm>
          <a:off x="0" y="1943822"/>
          <a:ext cx="6832212" cy="671287"/>
        </a:xfrm>
        <a:prstGeom prst="roundRect">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We hechten groot belang aan </a:t>
          </a:r>
          <a:r>
            <a:rPr lang="en-US" sz="1200" b="1" kern="1200"/>
            <a:t>gezonde</a:t>
          </a:r>
          <a:r>
            <a:rPr lang="en-US" sz="1200" kern="1200"/>
            <a:t> en </a:t>
          </a:r>
          <a:r>
            <a:rPr lang="en-US" sz="1200" b="1" kern="1200"/>
            <a:t>natuurlijke voeding</a:t>
          </a:r>
          <a:r>
            <a:rPr lang="en-US" sz="1200" kern="1200"/>
            <a:t>; we maken eigen beleg, bakken brood, maken verse soep, eigen producten worden steeds verwerkt.</a:t>
          </a:r>
        </a:p>
      </dsp:txBody>
      <dsp:txXfrm>
        <a:off x="32770" y="1976592"/>
        <a:ext cx="6766672" cy="605747"/>
      </dsp:txXfrm>
    </dsp:sp>
    <dsp:sp modelId="{5C25B9AE-A3B1-4DCB-8C56-9435129B36F5}">
      <dsp:nvSpPr>
        <dsp:cNvPr id="0" name=""/>
        <dsp:cNvSpPr/>
      </dsp:nvSpPr>
      <dsp:spPr>
        <a:xfrm>
          <a:off x="0" y="2649669"/>
          <a:ext cx="6832212" cy="671287"/>
        </a:xfrm>
        <a:prstGeom prst="round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We trachten </a:t>
          </a:r>
          <a:r>
            <a:rPr lang="en-US" sz="1200" b="1" kern="1200"/>
            <a:t>goederen </a:t>
          </a:r>
          <a:r>
            <a:rPr lang="en-US" sz="1200" kern="1200"/>
            <a:t>die door anderen zijn </a:t>
          </a:r>
          <a:r>
            <a:rPr lang="en-US" sz="1200" b="1" kern="1200"/>
            <a:t>afgedankt </a:t>
          </a:r>
          <a:r>
            <a:rPr lang="en-US" sz="1200" kern="1200"/>
            <a:t>te </a:t>
          </a:r>
          <a:r>
            <a:rPr lang="en-US" sz="1200" b="1" kern="1200"/>
            <a:t>hergebruiken </a:t>
          </a:r>
          <a:r>
            <a:rPr lang="en-US" sz="1200" kern="1200"/>
            <a:t>en </a:t>
          </a:r>
          <a:r>
            <a:rPr lang="en-US" sz="1200" b="1" kern="1200"/>
            <a:t>op </a:t>
          </a:r>
          <a:r>
            <a:rPr lang="en-US" sz="1200" kern="1200"/>
            <a:t>te </a:t>
          </a:r>
          <a:r>
            <a:rPr lang="en-US" sz="1200" b="1" kern="1200"/>
            <a:t>waarderen</a:t>
          </a:r>
          <a:r>
            <a:rPr lang="en-US" sz="1200" kern="1200"/>
            <a:t>.</a:t>
          </a:r>
        </a:p>
      </dsp:txBody>
      <dsp:txXfrm>
        <a:off x="32770" y="2682439"/>
        <a:ext cx="6766672" cy="605747"/>
      </dsp:txXfrm>
    </dsp:sp>
    <dsp:sp modelId="{12756D14-97E7-44D7-A0C2-464825BA39F2}">
      <dsp:nvSpPr>
        <dsp:cNvPr id="0" name=""/>
        <dsp:cNvSpPr/>
      </dsp:nvSpPr>
      <dsp:spPr>
        <a:xfrm>
          <a:off x="0" y="3355516"/>
          <a:ext cx="6832212" cy="671287"/>
        </a:xfrm>
        <a:prstGeom prst="roundRect">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We werken samen rond </a:t>
          </a:r>
          <a:r>
            <a:rPr lang="en-US" sz="1200" b="1" kern="1200"/>
            <a:t>grotere projecten</a:t>
          </a:r>
          <a:r>
            <a:rPr lang="en-US" sz="1200" kern="1200"/>
            <a:t>: ombouwen tuinhuis tot dierenpavilioen, maken van een fietsenstalling, herinrichten stallen, omheinen van weide voor de dieren, zelf maken en opstellen van een yurt,…</a:t>
          </a:r>
        </a:p>
      </dsp:txBody>
      <dsp:txXfrm>
        <a:off x="32770" y="3388286"/>
        <a:ext cx="6766672" cy="605747"/>
      </dsp:txXfrm>
    </dsp:sp>
    <dsp:sp modelId="{EDD49092-F3E3-494D-A471-8FACF5FA2D09}">
      <dsp:nvSpPr>
        <dsp:cNvPr id="0" name=""/>
        <dsp:cNvSpPr/>
      </dsp:nvSpPr>
      <dsp:spPr>
        <a:xfrm>
          <a:off x="0" y="4061364"/>
          <a:ext cx="6832212" cy="671287"/>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Samen met de jongeren gaan we </a:t>
          </a:r>
          <a:r>
            <a:rPr lang="en-US" sz="1200" b="1" kern="1200"/>
            <a:t>op zoek</a:t>
          </a:r>
          <a:r>
            <a:rPr lang="en-US" sz="1200" kern="1200"/>
            <a:t> naar hun </a:t>
          </a:r>
          <a:r>
            <a:rPr lang="en-US" sz="1200" b="1" kern="1200"/>
            <a:t>interesses</a:t>
          </a:r>
          <a:r>
            <a:rPr lang="en-US" sz="1200" kern="1200"/>
            <a:t>, voor sommigen betekent dat ook onder onze begeleiding mogen </a:t>
          </a:r>
          <a:r>
            <a:rPr lang="en-US" sz="1200" b="1" kern="1200"/>
            <a:t>proeven </a:t>
          </a:r>
          <a:r>
            <a:rPr lang="en-US" sz="1200" kern="1200"/>
            <a:t>van </a:t>
          </a:r>
          <a:r>
            <a:rPr lang="en-US" sz="1200" b="1" kern="1200"/>
            <a:t>helpen en meewerken </a:t>
          </a:r>
          <a:r>
            <a:rPr lang="en-US" sz="1200" kern="1200"/>
            <a:t>in een door hen </a:t>
          </a:r>
          <a:r>
            <a:rPr lang="en-US" sz="1200" b="1" kern="1200"/>
            <a:t>meegekozen setting</a:t>
          </a:r>
          <a:r>
            <a:rPr lang="en-US" sz="1200" kern="1200"/>
            <a:t> (tuinaannemer, rusthuis, school,…)</a:t>
          </a:r>
        </a:p>
      </dsp:txBody>
      <dsp:txXfrm>
        <a:off x="32770" y="4094134"/>
        <a:ext cx="6766672" cy="6057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ED2AF-65C9-45FC-A64D-5FC792DFF03A}">
      <dsp:nvSpPr>
        <dsp:cNvPr id="0" name=""/>
        <dsp:cNvSpPr/>
      </dsp:nvSpPr>
      <dsp:spPr>
        <a:xfrm>
          <a:off x="268511" y="346284"/>
          <a:ext cx="1364909" cy="136490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31F28F-79AE-4DFC-BF38-4296B2C4B76A}">
      <dsp:nvSpPr>
        <dsp:cNvPr id="0" name=""/>
        <dsp:cNvSpPr/>
      </dsp:nvSpPr>
      <dsp:spPr>
        <a:xfrm>
          <a:off x="555142" y="632915"/>
          <a:ext cx="791647" cy="7916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AE64826-CFEE-41A1-AC96-2F06547A3C78}">
      <dsp:nvSpPr>
        <dsp:cNvPr id="0" name=""/>
        <dsp:cNvSpPr/>
      </dsp:nvSpPr>
      <dsp:spPr>
        <a:xfrm>
          <a:off x="1925901" y="346284"/>
          <a:ext cx="3217286" cy="1364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nl-BE" sz="1300" b="1" kern="1200" dirty="0"/>
            <a:t>Aanmelding</a:t>
          </a:r>
          <a:r>
            <a:rPr lang="nl-BE" sz="1300" kern="1200" dirty="0"/>
            <a:t> door toegewezen </a:t>
          </a:r>
          <a:r>
            <a:rPr lang="nl-BE" sz="1300" b="1" kern="1200" dirty="0"/>
            <a:t>CLB</a:t>
          </a:r>
          <a:r>
            <a:rPr lang="nl-BE" sz="1300" kern="1200" dirty="0"/>
            <a:t>-medewerker. Dit kan via meldpunt MSI en KANS of via de site: </a:t>
          </a:r>
          <a:r>
            <a:rPr lang="nl-BE" sz="1300" i="1" kern="1200" dirty="0">
              <a:hlinkClick xmlns:r="http://schemas.openxmlformats.org/officeDocument/2006/relationships" r:id="rId3"/>
            </a:rPr>
            <a:t>https://www.wereldvanindra.be</a:t>
          </a:r>
          <a:r>
            <a:rPr lang="nl-BE" sz="1300" i="1" kern="1200" dirty="0"/>
            <a:t> </a:t>
          </a:r>
          <a:endParaRPr lang="en-US" sz="1300" i="1" kern="1200" dirty="0"/>
        </a:p>
      </dsp:txBody>
      <dsp:txXfrm>
        <a:off x="1925901" y="346284"/>
        <a:ext cx="3217286" cy="1364909"/>
      </dsp:txXfrm>
    </dsp:sp>
    <dsp:sp modelId="{F910AEF3-1206-4005-BB33-68CAB6797F3C}">
      <dsp:nvSpPr>
        <dsp:cNvPr id="0" name=""/>
        <dsp:cNvSpPr/>
      </dsp:nvSpPr>
      <dsp:spPr>
        <a:xfrm>
          <a:off x="5703775" y="346284"/>
          <a:ext cx="1364909" cy="136490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770533-3718-4952-A3F2-63E1979DEE7F}">
      <dsp:nvSpPr>
        <dsp:cNvPr id="0" name=""/>
        <dsp:cNvSpPr/>
      </dsp:nvSpPr>
      <dsp:spPr>
        <a:xfrm>
          <a:off x="5990406" y="632915"/>
          <a:ext cx="791647" cy="791647"/>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D849325-71C3-4EDA-BFD0-92B2C49CBE45}">
      <dsp:nvSpPr>
        <dsp:cNvPr id="0" name=""/>
        <dsp:cNvSpPr/>
      </dsp:nvSpPr>
      <dsp:spPr>
        <a:xfrm>
          <a:off x="7361165" y="346284"/>
          <a:ext cx="3217286" cy="1364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rtl="0">
            <a:lnSpc>
              <a:spcPct val="90000"/>
            </a:lnSpc>
            <a:spcBef>
              <a:spcPct val="0"/>
            </a:spcBef>
            <a:spcAft>
              <a:spcPct val="35000"/>
            </a:spcAft>
            <a:buNone/>
          </a:pPr>
          <a:r>
            <a:rPr lang="nl-BE" sz="1300" b="1" kern="1200" dirty="0">
              <a:latin typeface="Century Gothic" panose="020B0502020202020204"/>
            </a:rPr>
            <a:t>De ONT-moeting</a:t>
          </a:r>
          <a:r>
            <a:rPr lang="nl-BE" sz="1300" b="0" kern="1200" dirty="0">
              <a:latin typeface="Century Gothic" panose="020B0502020202020204"/>
            </a:rPr>
            <a:t> met</a:t>
          </a:r>
          <a:r>
            <a:rPr lang="nl-BE" sz="1300" kern="1200" dirty="0">
              <a:latin typeface="Century Gothic" panose="020B0502020202020204"/>
            </a:rPr>
            <a:t> </a:t>
          </a:r>
          <a:r>
            <a:rPr lang="nl-BE" sz="1300" kern="1200" dirty="0"/>
            <a:t>jongere, ouders/opvoedingsverantwoordelijke, CLB, schoolse medewerker (indien mogelijk) en andere nodige partners of personen zoals bv psychologe, vertrouwensfiguur, …</a:t>
          </a:r>
          <a:r>
            <a:rPr lang="nl-BE" sz="1300" kern="1200" dirty="0">
              <a:latin typeface="Century Gothic" panose="020B0502020202020204"/>
            </a:rPr>
            <a:t> </a:t>
          </a:r>
          <a:endParaRPr lang="en-US" sz="1300" kern="1200" dirty="0"/>
        </a:p>
      </dsp:txBody>
      <dsp:txXfrm>
        <a:off x="7361165" y="346284"/>
        <a:ext cx="3217286" cy="1364909"/>
      </dsp:txXfrm>
    </dsp:sp>
    <dsp:sp modelId="{EE3F89B4-5166-43D4-BAC6-5A0F65146D8F}">
      <dsp:nvSpPr>
        <dsp:cNvPr id="0" name=""/>
        <dsp:cNvSpPr/>
      </dsp:nvSpPr>
      <dsp:spPr>
        <a:xfrm>
          <a:off x="268511" y="2412165"/>
          <a:ext cx="1364909" cy="136490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7D3A71-53E9-48D6-ACA4-355624D85C18}">
      <dsp:nvSpPr>
        <dsp:cNvPr id="0" name=""/>
        <dsp:cNvSpPr/>
      </dsp:nvSpPr>
      <dsp:spPr>
        <a:xfrm>
          <a:off x="555142" y="2698795"/>
          <a:ext cx="791647" cy="791647"/>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A02C588-D29E-483C-ACA7-43617EA9DE39}">
      <dsp:nvSpPr>
        <dsp:cNvPr id="0" name=""/>
        <dsp:cNvSpPr/>
      </dsp:nvSpPr>
      <dsp:spPr>
        <a:xfrm>
          <a:off x="1925901" y="2412165"/>
          <a:ext cx="3217286" cy="1364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rtl="0">
            <a:lnSpc>
              <a:spcPct val="90000"/>
            </a:lnSpc>
            <a:spcBef>
              <a:spcPct val="0"/>
            </a:spcBef>
            <a:spcAft>
              <a:spcPct val="35000"/>
            </a:spcAft>
            <a:buNone/>
          </a:pPr>
          <a:r>
            <a:rPr lang="nl-BE" sz="1300" kern="1200" dirty="0"/>
            <a:t>Na </a:t>
          </a:r>
          <a:r>
            <a:rPr lang="nl-BE" sz="1300" kern="1200" dirty="0">
              <a:latin typeface="Century Gothic" panose="020B0502020202020204"/>
            </a:rPr>
            <a:t>6 à 8 </a:t>
          </a:r>
          <a:r>
            <a:rPr lang="nl-BE" sz="1300" kern="1200" dirty="0"/>
            <a:t>weken een</a:t>
          </a:r>
          <a:r>
            <a:rPr lang="nl-BE" sz="1300" b="1" u="none" kern="1200" dirty="0"/>
            <a:t> </a:t>
          </a:r>
          <a:r>
            <a:rPr lang="nl-BE" sz="1300" b="1" u="none" kern="1200" dirty="0">
              <a:latin typeface="Century Gothic" panose="020B0502020202020204"/>
            </a:rPr>
            <a:t>pitstop</a:t>
          </a:r>
          <a:r>
            <a:rPr lang="nl-BE" sz="1300" b="0" kern="1200" dirty="0">
              <a:latin typeface="Century Gothic" panose="020B0502020202020204"/>
            </a:rPr>
            <a:t> met</a:t>
          </a:r>
          <a:r>
            <a:rPr lang="nl-BE" sz="1300" kern="1200" dirty="0"/>
            <a:t> betrokkenen (aanwezigen intake), met eventuele </a:t>
          </a:r>
          <a:r>
            <a:rPr lang="nl-BE" sz="1300" b="1" kern="1200" dirty="0"/>
            <a:t>bijsturing</a:t>
          </a:r>
          <a:r>
            <a:rPr lang="nl-BE" sz="1300" kern="1200" dirty="0"/>
            <a:t> van hulpvragen of doelstellingen. </a:t>
          </a:r>
          <a:r>
            <a:rPr lang="nl-BE" sz="1300" b="0" kern="1200" dirty="0"/>
            <a:t>Na 12 weken bespreken we </a:t>
          </a:r>
          <a:r>
            <a:rPr lang="nl-BE" sz="1300" b="0" kern="1200" dirty="0">
              <a:latin typeface="Century Gothic" panose="020B0502020202020204"/>
            </a:rPr>
            <a:t>in de </a:t>
          </a:r>
          <a:r>
            <a:rPr lang="nl-BE" sz="1300" b="1" kern="1200" dirty="0">
              <a:latin typeface="Century Gothic" panose="020B0502020202020204"/>
            </a:rPr>
            <a:t>landing </a:t>
          </a:r>
          <a:r>
            <a:rPr lang="nl-BE" sz="1300" b="0" kern="1200" dirty="0">
              <a:latin typeface="Century Gothic" panose="020B0502020202020204"/>
            </a:rPr>
            <a:t>waar we ‘’beland’’ zijn aan het einde van het traject. Verlenging kan overwogen worden.</a:t>
          </a:r>
          <a:endParaRPr lang="en-US" sz="1300" b="0" kern="1200" dirty="0"/>
        </a:p>
      </dsp:txBody>
      <dsp:txXfrm>
        <a:off x="1925901" y="2412165"/>
        <a:ext cx="3217286" cy="1364909"/>
      </dsp:txXfrm>
    </dsp:sp>
    <dsp:sp modelId="{4D52DCAF-1DE8-4AD5-A360-2A78C40D3F06}">
      <dsp:nvSpPr>
        <dsp:cNvPr id="0" name=""/>
        <dsp:cNvSpPr/>
      </dsp:nvSpPr>
      <dsp:spPr>
        <a:xfrm>
          <a:off x="5703775" y="2412165"/>
          <a:ext cx="1364909" cy="136490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37C828-1309-437C-A85F-C3BFB688B489}">
      <dsp:nvSpPr>
        <dsp:cNvPr id="0" name=""/>
        <dsp:cNvSpPr/>
      </dsp:nvSpPr>
      <dsp:spPr>
        <a:xfrm>
          <a:off x="5990406" y="2698795"/>
          <a:ext cx="791647" cy="791647"/>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29BCDE6-D539-4009-8D38-3A06135E44C4}">
      <dsp:nvSpPr>
        <dsp:cNvPr id="0" name=""/>
        <dsp:cNvSpPr/>
      </dsp:nvSpPr>
      <dsp:spPr>
        <a:xfrm>
          <a:off x="7361165" y="2412165"/>
          <a:ext cx="3217286" cy="1364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nl-BE" sz="1300" kern="1200" dirty="0"/>
            <a:t>Doorheen het traject van de jongere: regelmatige </a:t>
          </a:r>
          <a:r>
            <a:rPr lang="nl-BE" sz="1300" b="1" kern="1200" dirty="0"/>
            <a:t>contacten</a:t>
          </a:r>
          <a:r>
            <a:rPr lang="nl-BE" sz="1300" kern="1200" dirty="0"/>
            <a:t> met gezin en school, om een mogelijke terugkeer naar het schoolgaan te verwezenlijken, </a:t>
          </a:r>
          <a:endParaRPr lang="en-US" sz="1300" kern="1200" dirty="0"/>
        </a:p>
      </dsp:txBody>
      <dsp:txXfrm>
        <a:off x="7361165" y="2412165"/>
        <a:ext cx="3217286" cy="13649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nl-NL"/>
              <a:t>Klik om stijl te bewerken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l-NL"/>
              <a:t>Klik om stijl te bewerken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l-NL"/>
              <a:t>Klik om stijl te bewerken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nl-NL"/>
              <a:t>Klik om stijl te bewerken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Klikken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9/28/2022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l-NL"/>
              <a:t>Klik om stijl te bewerken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Klikken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9/28/2022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nl-NL"/>
              <a:t>Klik om stijl te bewerken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Klikken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9/28/2022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nl-NL"/>
              <a:t>Klik om stijl te bewerken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nl-NL"/>
              <a:t>Klik om stijl te bewerken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9/28/2022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9/28/2022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9/28/2022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60" r:id="rId10"/>
    <p:sldLayoutId id="2147483661" r:id="rId11"/>
    <p:sldLayoutId id="2147483662" r:id="rId12"/>
    <p:sldLayoutId id="2147483663" r:id="rId13"/>
    <p:sldLayoutId id="214748366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F84177-D544-484B-840F-230FCEB94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BC9B9BC-356F-4894-B473-21807684E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90983347-192F-4F77-BE50-66C28E267B6F}"/>
              </a:ext>
            </a:extLst>
          </p:cNvPr>
          <p:cNvSpPr>
            <a:spLocks noGrp="1"/>
          </p:cNvSpPr>
          <p:nvPr>
            <p:ph type="ctrTitle"/>
          </p:nvPr>
        </p:nvSpPr>
        <p:spPr>
          <a:xfrm>
            <a:off x="540279" y="967417"/>
            <a:ext cx="5280460" cy="3943250"/>
          </a:xfrm>
        </p:spPr>
        <p:txBody>
          <a:bodyPr>
            <a:normAutofit/>
          </a:bodyPr>
          <a:lstStyle/>
          <a:p>
            <a:r>
              <a:rPr lang="nl-BE" sz="4000">
                <a:solidFill>
                  <a:srgbClr val="FEFFFF"/>
                </a:solidFill>
              </a:rPr>
              <a:t>DE WERELD VAN INDRA</a:t>
            </a:r>
          </a:p>
        </p:txBody>
      </p:sp>
      <p:pic>
        <p:nvPicPr>
          <p:cNvPr id="4" name="Afbeelding 3">
            <a:extLst>
              <a:ext uri="{FF2B5EF4-FFF2-40B4-BE49-F238E27FC236}">
                <a16:creationId xmlns:a16="http://schemas.microsoft.com/office/drawing/2014/main" id="{9BB911DF-5A6D-42A4-9CA6-EC6FE6E0EB5D}"/>
              </a:ext>
            </a:extLst>
          </p:cNvPr>
          <p:cNvPicPr/>
          <p:nvPr/>
        </p:nvPicPr>
        <p:blipFill rotWithShape="1">
          <a:blip r:embed="rId2" cstate="print">
            <a:extLst>
              <a:ext uri="{28A0092B-C50C-407E-A947-70E740481C1C}">
                <a14:useLocalDpi xmlns:a14="http://schemas.microsoft.com/office/drawing/2010/main" val="0"/>
              </a:ext>
            </a:extLst>
          </a:blip>
          <a:srcRect l="5053" r="6280"/>
          <a:stretch/>
        </p:blipFill>
        <p:spPr>
          <a:xfrm>
            <a:off x="6111242" y="10"/>
            <a:ext cx="6080758" cy="6857990"/>
          </a:xfrm>
          <a:prstGeom prst="rect">
            <a:avLst/>
          </a:prstGeom>
        </p:spPr>
      </p:pic>
      <p:sp>
        <p:nvSpPr>
          <p:cNvPr id="13" name="Freeform 27">
            <a:extLst>
              <a:ext uri="{FF2B5EF4-FFF2-40B4-BE49-F238E27FC236}">
                <a16:creationId xmlns:a16="http://schemas.microsoft.com/office/drawing/2014/main" id="{CFD42E53-DE7E-4891-9F3A-A1E195E8E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 name="Ondertitel 2">
            <a:extLst>
              <a:ext uri="{FF2B5EF4-FFF2-40B4-BE49-F238E27FC236}">
                <a16:creationId xmlns:a16="http://schemas.microsoft.com/office/drawing/2014/main" id="{53C02EE7-2998-473C-87A0-DF8FE0B70119}"/>
              </a:ext>
            </a:extLst>
          </p:cNvPr>
          <p:cNvSpPr>
            <a:spLocks noGrp="1"/>
          </p:cNvSpPr>
          <p:nvPr>
            <p:ph type="subTitle" idx="1"/>
          </p:nvPr>
        </p:nvSpPr>
        <p:spPr>
          <a:xfrm>
            <a:off x="540279" y="5189400"/>
            <a:ext cx="5280460" cy="544260"/>
          </a:xfrm>
        </p:spPr>
        <p:txBody>
          <a:bodyPr anchor="ctr">
            <a:normAutofit/>
          </a:bodyPr>
          <a:lstStyle/>
          <a:p>
            <a:r>
              <a:rPr lang="nl-BE" sz="1600" dirty="0">
                <a:solidFill>
                  <a:srgbClr val="FEFFFF"/>
                </a:solidFill>
              </a:rPr>
              <a:t>“Wat je aandacht geeft….GROEIT!”</a:t>
            </a:r>
          </a:p>
        </p:txBody>
      </p:sp>
    </p:spTree>
    <p:extLst>
      <p:ext uri="{BB962C8B-B14F-4D97-AF65-F5344CB8AC3E}">
        <p14:creationId xmlns:p14="http://schemas.microsoft.com/office/powerpoint/2010/main" val="2332682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CD7E60B5-2913-4ED9-9D8A-D30765A40003}"/>
              </a:ext>
            </a:extLst>
          </p:cNvPr>
          <p:cNvPicPr>
            <a:picLocks noChangeAspect="1"/>
          </p:cNvPicPr>
          <p:nvPr/>
        </p:nvPicPr>
        <p:blipFill>
          <a:blip r:embed="rId2"/>
          <a:stretch>
            <a:fillRect/>
          </a:stretch>
        </p:blipFill>
        <p:spPr>
          <a:xfrm>
            <a:off x="916265" y="435129"/>
            <a:ext cx="2783318" cy="3711092"/>
          </a:xfrm>
          <a:prstGeom prst="rect">
            <a:avLst/>
          </a:prstGeom>
          <a:ln>
            <a:noFill/>
          </a:ln>
          <a:effectLst>
            <a:softEdge rad="112500"/>
          </a:effectLst>
        </p:spPr>
      </p:pic>
      <p:pic>
        <p:nvPicPr>
          <p:cNvPr id="5" name="Afbeelding 4">
            <a:extLst>
              <a:ext uri="{FF2B5EF4-FFF2-40B4-BE49-F238E27FC236}">
                <a16:creationId xmlns:a16="http://schemas.microsoft.com/office/drawing/2014/main" id="{371AF233-5755-4AAC-B03B-68DCA4D07825}"/>
              </a:ext>
            </a:extLst>
          </p:cNvPr>
          <p:cNvPicPr>
            <a:picLocks noChangeAspect="1"/>
          </p:cNvPicPr>
          <p:nvPr/>
        </p:nvPicPr>
        <p:blipFill>
          <a:blip r:embed="rId3"/>
          <a:stretch>
            <a:fillRect/>
          </a:stretch>
        </p:blipFill>
        <p:spPr>
          <a:xfrm>
            <a:off x="8662690" y="232706"/>
            <a:ext cx="3046071" cy="4061428"/>
          </a:xfrm>
          <a:prstGeom prst="rect">
            <a:avLst/>
          </a:prstGeom>
          <a:ln>
            <a:noFill/>
          </a:ln>
          <a:effectLst>
            <a:softEdge rad="112500"/>
          </a:effectLst>
        </p:spPr>
      </p:pic>
      <p:pic>
        <p:nvPicPr>
          <p:cNvPr id="6" name="Afbeelding 7" descr="Afbeelding met haasachtigen, zoogdier, staand&#10;&#10;Automatisch gegenereerde beschrijving">
            <a:extLst>
              <a:ext uri="{FF2B5EF4-FFF2-40B4-BE49-F238E27FC236}">
                <a16:creationId xmlns:a16="http://schemas.microsoft.com/office/drawing/2014/main" id="{6CDBA29D-886F-4433-92FD-FDC93EA01A00}"/>
              </a:ext>
            </a:extLst>
          </p:cNvPr>
          <p:cNvPicPr>
            <a:picLocks noChangeAspect="1"/>
          </p:cNvPicPr>
          <p:nvPr/>
        </p:nvPicPr>
        <p:blipFill>
          <a:blip r:embed="rId4"/>
          <a:stretch>
            <a:fillRect/>
          </a:stretch>
        </p:blipFill>
        <p:spPr>
          <a:xfrm>
            <a:off x="3786554" y="2957296"/>
            <a:ext cx="4804508" cy="3600639"/>
          </a:xfrm>
          <a:prstGeom prst="rect">
            <a:avLst/>
          </a:prstGeom>
          <a:ln>
            <a:noFill/>
          </a:ln>
          <a:effectLst>
            <a:softEdge rad="112500"/>
          </a:effectLst>
        </p:spPr>
      </p:pic>
    </p:spTree>
    <p:extLst>
      <p:ext uri="{BB962C8B-B14F-4D97-AF65-F5344CB8AC3E}">
        <p14:creationId xmlns:p14="http://schemas.microsoft.com/office/powerpoint/2010/main" val="372565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741D301-B409-4FB3-8717-F973C75816C5}"/>
              </a:ext>
            </a:extLst>
          </p:cNvPr>
          <p:cNvSpPr>
            <a:spLocks noGrp="1"/>
          </p:cNvSpPr>
          <p:nvPr>
            <p:ph type="title"/>
          </p:nvPr>
        </p:nvSpPr>
        <p:spPr>
          <a:xfrm>
            <a:off x="1259893" y="3101093"/>
            <a:ext cx="2454052" cy="3029344"/>
          </a:xfrm>
        </p:spPr>
        <p:txBody>
          <a:bodyPr>
            <a:normAutofit/>
          </a:bodyPr>
          <a:lstStyle/>
          <a:p>
            <a:r>
              <a:rPr lang="nl-BE" sz="3200">
                <a:solidFill>
                  <a:schemeClr val="bg1"/>
                </a:solidFill>
              </a:rPr>
              <a:t>Wat is de Wereld Van Indra</a:t>
            </a:r>
            <a:br>
              <a:rPr lang="nl-BE" sz="3200">
                <a:solidFill>
                  <a:schemeClr val="bg1"/>
                </a:solidFill>
              </a:rPr>
            </a:br>
            <a:endParaRPr lang="nl-BE" sz="3200">
              <a:solidFill>
                <a:schemeClr val="bg1"/>
              </a:solidFill>
            </a:endParaRP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ADC81528-62B6-4F9D-9E9C-98C7D4832106}"/>
              </a:ext>
            </a:extLst>
          </p:cNvPr>
          <p:cNvSpPr>
            <a:spLocks noGrp="1"/>
          </p:cNvSpPr>
          <p:nvPr>
            <p:ph idx="1"/>
          </p:nvPr>
        </p:nvSpPr>
        <p:spPr>
          <a:xfrm>
            <a:off x="4220938" y="589722"/>
            <a:ext cx="7825653" cy="6062748"/>
          </a:xfrm>
        </p:spPr>
        <p:txBody>
          <a:bodyPr anchor="ctr">
            <a:normAutofit/>
          </a:bodyPr>
          <a:lstStyle/>
          <a:p>
            <a:r>
              <a:rPr lang="nl-BE" sz="1700" dirty="0"/>
              <a:t>De WVI biedt </a:t>
            </a:r>
            <a:r>
              <a:rPr lang="nl-BE" sz="1700" b="1" dirty="0"/>
              <a:t>een krachtgericht ontwikkelingstraject </a:t>
            </a:r>
            <a:r>
              <a:rPr lang="nl-BE" sz="1700" dirty="0"/>
              <a:t>aan vanuit een </a:t>
            </a:r>
            <a:r>
              <a:rPr lang="nl-BE" sz="1700" b="1" dirty="0"/>
              <a:t>schools time-outproject, </a:t>
            </a:r>
            <a:r>
              <a:rPr lang="nl-BE" sz="1700" dirty="0"/>
              <a:t>waarbij jongeren, voornamelijk tussen </a:t>
            </a:r>
            <a:r>
              <a:rPr lang="nl-BE" sz="1700" b="1" i="1" dirty="0"/>
              <a:t>6-18 jaar</a:t>
            </a:r>
            <a:r>
              <a:rPr lang="nl-BE" sz="1700" dirty="0"/>
              <a:t>, de kans krijgen om nieuwe interesses en motivaties te vinden. Toch bekijken we iedere vraag afzonderlijk en sluiten we oudere jongeren niet uit.</a:t>
            </a:r>
            <a:endParaRPr lang="en-US"/>
          </a:p>
          <a:p>
            <a:endParaRPr lang="nl-BE" sz="1700" dirty="0"/>
          </a:p>
          <a:p>
            <a:r>
              <a:rPr lang="nl-BE" sz="1700" dirty="0"/>
              <a:t>We richten ons op jongeren met </a:t>
            </a:r>
            <a:r>
              <a:rPr lang="nl-BE" sz="1700" b="1" i="1" dirty="0"/>
              <a:t>sociaal/emotionele-</a:t>
            </a:r>
            <a:r>
              <a:rPr lang="nl-BE" sz="1700" dirty="0"/>
              <a:t> en/of </a:t>
            </a:r>
            <a:r>
              <a:rPr lang="nl-BE" sz="1700" b="1" i="1" dirty="0"/>
              <a:t>gedragsproblemen</a:t>
            </a:r>
            <a:r>
              <a:rPr lang="nl-BE" sz="1700" dirty="0"/>
              <a:t>, die tijdelijk niet of moeilijk voltijds op school terecht kunnen met als doel de jongeren opnieuw te integreren in het dagelijkse schoolleven.</a:t>
            </a:r>
          </a:p>
          <a:p>
            <a:endParaRPr lang="nl-BE" sz="1700" dirty="0"/>
          </a:p>
          <a:p>
            <a:r>
              <a:rPr lang="nl-BE" sz="1700" dirty="0"/>
              <a:t>Dankzij ons team van </a:t>
            </a:r>
            <a:r>
              <a:rPr lang="nl-BE" sz="1700" b="1" i="1" dirty="0"/>
              <a:t>vrijwilligers en stagiaires </a:t>
            </a:r>
            <a:r>
              <a:rPr lang="nl-BE" sz="1700" dirty="0"/>
              <a:t>kunnen we </a:t>
            </a:r>
            <a:r>
              <a:rPr lang="nl-BE" sz="1700" b="1" i="1" dirty="0"/>
              <a:t>één op één begeleiding </a:t>
            </a:r>
            <a:r>
              <a:rPr lang="nl-BE" sz="1700" i="1" dirty="0"/>
              <a:t>aanbieden </a:t>
            </a:r>
            <a:r>
              <a:rPr lang="nl-BE" sz="1700" dirty="0"/>
              <a:t>op maat van elke jongere, dit in combinatie met groepsmomenten waarbij sociale vaardigheden geoefend kunnen worden. </a:t>
            </a:r>
          </a:p>
          <a:p>
            <a:endParaRPr lang="nl-BE" sz="1700" dirty="0"/>
          </a:p>
          <a:p>
            <a:r>
              <a:rPr lang="nl-BE" sz="1700" dirty="0"/>
              <a:t>We zetten doorheen de dag zoveel mogelijk in op </a:t>
            </a:r>
            <a:r>
              <a:rPr lang="nl-BE" sz="1700" b="1" i="1" dirty="0"/>
              <a:t>natuurbeleving, dieren, tuin en moestuin, verkenning, beweging en spel, creativiteit, ambachten en dit zoveel mogelijk buiten, in de natuur.</a:t>
            </a:r>
          </a:p>
          <a:p>
            <a:endParaRPr lang="nl-BE" b="1" i="1" dirty="0"/>
          </a:p>
          <a:p>
            <a:endParaRPr lang="nl-BE" dirty="0"/>
          </a:p>
        </p:txBody>
      </p:sp>
    </p:spTree>
    <p:extLst>
      <p:ext uri="{BB962C8B-B14F-4D97-AF65-F5344CB8AC3E}">
        <p14:creationId xmlns:p14="http://schemas.microsoft.com/office/powerpoint/2010/main" val="1852265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B67D2132-90B3-413F-897F-473BEF0E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93" name="Group 192">
            <a:extLst>
              <a:ext uri="{FF2B5EF4-FFF2-40B4-BE49-F238E27FC236}">
                <a16:creationId xmlns:a16="http://schemas.microsoft.com/office/drawing/2014/main" id="{74460720-66DC-4234-912F-937B6FDB87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03450" y="228600"/>
            <a:ext cx="2851523" cy="6638625"/>
            <a:chOff x="2487613" y="285750"/>
            <a:chExt cx="2428875" cy="5654676"/>
          </a:xfrm>
        </p:grpSpPr>
        <p:sp>
          <p:nvSpPr>
            <p:cNvPr id="194" name="Freeform 11">
              <a:extLst>
                <a:ext uri="{FF2B5EF4-FFF2-40B4-BE49-F238E27FC236}">
                  <a16:creationId xmlns:a16="http://schemas.microsoft.com/office/drawing/2014/main" id="{C4A88BE6-B5A4-499E-98EB-107227BE6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95" name="Freeform 12">
              <a:extLst>
                <a:ext uri="{FF2B5EF4-FFF2-40B4-BE49-F238E27FC236}">
                  <a16:creationId xmlns:a16="http://schemas.microsoft.com/office/drawing/2014/main" id="{19B837A7-4D48-4393-8A43-A10CB8CCFA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96" name="Freeform 13">
              <a:extLst>
                <a:ext uri="{FF2B5EF4-FFF2-40B4-BE49-F238E27FC236}">
                  <a16:creationId xmlns:a16="http://schemas.microsoft.com/office/drawing/2014/main" id="{6B6E76C6-E75F-496A-AFCF-915BD84C5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97" name="Freeform 14">
              <a:extLst>
                <a:ext uri="{FF2B5EF4-FFF2-40B4-BE49-F238E27FC236}">
                  <a16:creationId xmlns:a16="http://schemas.microsoft.com/office/drawing/2014/main" id="{E0EE5DC6-334C-4AD9-8208-AF34D0BA55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8" name="Freeform 15">
              <a:extLst>
                <a:ext uri="{FF2B5EF4-FFF2-40B4-BE49-F238E27FC236}">
                  <a16:creationId xmlns:a16="http://schemas.microsoft.com/office/drawing/2014/main" id="{04DAFE7F-972B-4CD7-A330-F5C48C1BE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9" name="Freeform 16">
              <a:extLst>
                <a:ext uri="{FF2B5EF4-FFF2-40B4-BE49-F238E27FC236}">
                  <a16:creationId xmlns:a16="http://schemas.microsoft.com/office/drawing/2014/main" id="{B0B1B88F-EEB4-4B36-A880-8E99E4149C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00" name="Freeform 17">
              <a:extLst>
                <a:ext uri="{FF2B5EF4-FFF2-40B4-BE49-F238E27FC236}">
                  <a16:creationId xmlns:a16="http://schemas.microsoft.com/office/drawing/2014/main" id="{7819C65F-DFE8-4983-AD05-4469DAD7D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1" name="Freeform 18">
              <a:extLst>
                <a:ext uri="{FF2B5EF4-FFF2-40B4-BE49-F238E27FC236}">
                  <a16:creationId xmlns:a16="http://schemas.microsoft.com/office/drawing/2014/main" id="{A5D8FC94-2A52-411C-A5A4-D49C6D68D5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2" name="Freeform 19">
              <a:extLst>
                <a:ext uri="{FF2B5EF4-FFF2-40B4-BE49-F238E27FC236}">
                  <a16:creationId xmlns:a16="http://schemas.microsoft.com/office/drawing/2014/main" id="{89FFCABD-9508-45D5-B3BB-36762A9A0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3" name="Freeform 20">
              <a:extLst>
                <a:ext uri="{FF2B5EF4-FFF2-40B4-BE49-F238E27FC236}">
                  <a16:creationId xmlns:a16="http://schemas.microsoft.com/office/drawing/2014/main" id="{6105C770-5740-4BBE-B06B-85A2D57DA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4" name="Freeform 21">
              <a:extLst>
                <a:ext uri="{FF2B5EF4-FFF2-40B4-BE49-F238E27FC236}">
                  <a16:creationId xmlns:a16="http://schemas.microsoft.com/office/drawing/2014/main" id="{4B43C6F7-D9BA-4DC1-B8D8-5EAD633C91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5" name="Freeform 22">
              <a:extLst>
                <a:ext uri="{FF2B5EF4-FFF2-40B4-BE49-F238E27FC236}">
                  <a16:creationId xmlns:a16="http://schemas.microsoft.com/office/drawing/2014/main" id="{3876E60C-4CD7-481B-B5AA-AA4D49B3E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06" name="Group 205">
            <a:extLst>
              <a:ext uri="{FF2B5EF4-FFF2-40B4-BE49-F238E27FC236}">
                <a16:creationId xmlns:a16="http://schemas.microsoft.com/office/drawing/2014/main" id="{CA97D299-8731-402D-984F-517FCAC32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30665" y="-786"/>
            <a:ext cx="2356675" cy="6854040"/>
            <a:chOff x="6627813" y="194833"/>
            <a:chExt cx="1952625" cy="5678918"/>
          </a:xfrm>
        </p:grpSpPr>
        <p:sp>
          <p:nvSpPr>
            <p:cNvPr id="207" name="Freeform 27">
              <a:extLst>
                <a:ext uri="{FF2B5EF4-FFF2-40B4-BE49-F238E27FC236}">
                  <a16:creationId xmlns:a16="http://schemas.microsoft.com/office/drawing/2014/main" id="{D775DAB2-C7D4-471E-9FA3-9D4D2A818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08" name="Freeform 28">
              <a:extLst>
                <a:ext uri="{FF2B5EF4-FFF2-40B4-BE49-F238E27FC236}">
                  <a16:creationId xmlns:a16="http://schemas.microsoft.com/office/drawing/2014/main" id="{4A9E67DE-26CC-4E04-B898-CC2AF716F4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09" name="Freeform 29">
              <a:extLst>
                <a:ext uri="{FF2B5EF4-FFF2-40B4-BE49-F238E27FC236}">
                  <a16:creationId xmlns:a16="http://schemas.microsoft.com/office/drawing/2014/main" id="{B6C5A859-3F59-4BE1-B8F9-9F17C4138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10" name="Freeform 30">
              <a:extLst>
                <a:ext uri="{FF2B5EF4-FFF2-40B4-BE49-F238E27FC236}">
                  <a16:creationId xmlns:a16="http://schemas.microsoft.com/office/drawing/2014/main" id="{70F23C6F-8DC0-4347-AE98-33C019D3AD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11" name="Freeform 31">
              <a:extLst>
                <a:ext uri="{FF2B5EF4-FFF2-40B4-BE49-F238E27FC236}">
                  <a16:creationId xmlns:a16="http://schemas.microsoft.com/office/drawing/2014/main" id="{56B3A07F-E0ED-4BF9-B848-9E0D9A6EA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12" name="Freeform 32">
              <a:extLst>
                <a:ext uri="{FF2B5EF4-FFF2-40B4-BE49-F238E27FC236}">
                  <a16:creationId xmlns:a16="http://schemas.microsoft.com/office/drawing/2014/main" id="{D5FB69DA-15EA-4B7A-A8C1-0CC17E7199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13" name="Freeform 33">
              <a:extLst>
                <a:ext uri="{FF2B5EF4-FFF2-40B4-BE49-F238E27FC236}">
                  <a16:creationId xmlns:a16="http://schemas.microsoft.com/office/drawing/2014/main" id="{35D11589-6D08-40A9-BD45-7570C30617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14" name="Freeform 34">
              <a:extLst>
                <a:ext uri="{FF2B5EF4-FFF2-40B4-BE49-F238E27FC236}">
                  <a16:creationId xmlns:a16="http://schemas.microsoft.com/office/drawing/2014/main" id="{9BD41F1A-2593-4ECF-A8D1-EEEF2A51F9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15" name="Freeform 35">
              <a:extLst>
                <a:ext uri="{FF2B5EF4-FFF2-40B4-BE49-F238E27FC236}">
                  <a16:creationId xmlns:a16="http://schemas.microsoft.com/office/drawing/2014/main" id="{127D0C29-A6BA-4571-A4B9-8E3B063BB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16" name="Freeform 36">
              <a:extLst>
                <a:ext uri="{FF2B5EF4-FFF2-40B4-BE49-F238E27FC236}">
                  <a16:creationId xmlns:a16="http://schemas.microsoft.com/office/drawing/2014/main" id="{FE263E04-8CE6-492B-8054-750BE660B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7" name="Freeform 37">
              <a:extLst>
                <a:ext uri="{FF2B5EF4-FFF2-40B4-BE49-F238E27FC236}">
                  <a16:creationId xmlns:a16="http://schemas.microsoft.com/office/drawing/2014/main" id="{B8A8736B-9FE1-44BA-93AE-DFDCDBA1A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18" name="Freeform 38">
              <a:extLst>
                <a:ext uri="{FF2B5EF4-FFF2-40B4-BE49-F238E27FC236}">
                  <a16:creationId xmlns:a16="http://schemas.microsoft.com/office/drawing/2014/main" id="{CCAF27F2-5CE1-4905-AA97-37DA7A2B89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el 1">
            <a:extLst>
              <a:ext uri="{FF2B5EF4-FFF2-40B4-BE49-F238E27FC236}">
                <a16:creationId xmlns:a16="http://schemas.microsoft.com/office/drawing/2014/main" id="{719E11A8-60F8-4723-9F92-1EDDAFB97A50}"/>
              </a:ext>
            </a:extLst>
          </p:cNvPr>
          <p:cNvSpPr>
            <a:spLocks noGrp="1"/>
          </p:cNvSpPr>
          <p:nvPr>
            <p:ph type="title"/>
          </p:nvPr>
        </p:nvSpPr>
        <p:spPr>
          <a:xfrm>
            <a:off x="4659520" y="624110"/>
            <a:ext cx="6845092" cy="1280890"/>
          </a:xfrm>
        </p:spPr>
        <p:txBody>
          <a:bodyPr>
            <a:normAutofit/>
          </a:bodyPr>
          <a:lstStyle/>
          <a:p>
            <a:r>
              <a:rPr lang="nl-BE" dirty="0"/>
              <a:t>Ons Team</a:t>
            </a:r>
          </a:p>
        </p:txBody>
      </p:sp>
      <p:sp>
        <p:nvSpPr>
          <p:cNvPr id="219" name="Rectangle 218">
            <a:extLst>
              <a:ext uri="{FF2B5EF4-FFF2-40B4-BE49-F238E27FC236}">
                <a16:creationId xmlns:a16="http://schemas.microsoft.com/office/drawing/2014/main" id="{F89BEA79-46CC-43BB-AE5B-360A20526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20" name="Freeform 11">
            <a:extLst>
              <a:ext uri="{FF2B5EF4-FFF2-40B4-BE49-F238E27FC236}">
                <a16:creationId xmlns:a16="http://schemas.microsoft.com/office/drawing/2014/main" id="{175A2659-4144-4C1E-8878-27313728F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cxnSp>
        <p:nvCxnSpPr>
          <p:cNvPr id="221" name="Straight Connector 220">
            <a:extLst>
              <a:ext uri="{FF2B5EF4-FFF2-40B4-BE49-F238E27FC236}">
                <a16:creationId xmlns:a16="http://schemas.microsoft.com/office/drawing/2014/main" id="{136B8927-2B3F-45D4-9D6E-09821808A4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268027"/>
            <a:ext cx="2733254"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C2259EEE-A6C4-4945-8348-AE072983BB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51114"/>
            <a:ext cx="2733254"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41A67F28-CC6F-418A-8DB8-38D339E03919}"/>
              </a:ext>
            </a:extLst>
          </p:cNvPr>
          <p:cNvSpPr>
            <a:spLocks noGrp="1"/>
          </p:cNvSpPr>
          <p:nvPr>
            <p:ph idx="1"/>
          </p:nvPr>
        </p:nvSpPr>
        <p:spPr>
          <a:xfrm>
            <a:off x="4659520" y="1552806"/>
            <a:ext cx="7180898" cy="4783573"/>
          </a:xfrm>
        </p:spPr>
        <p:txBody>
          <a:bodyPr vert="horz" lIns="91440" tIns="45720" rIns="91440" bIns="45720" rtlCol="0" anchor="t">
            <a:normAutofit fontScale="47500" lnSpcReduction="20000"/>
          </a:bodyPr>
          <a:lstStyle/>
          <a:p>
            <a:pPr marL="0" indent="0">
              <a:lnSpc>
                <a:spcPct val="120000"/>
              </a:lnSpc>
              <a:buNone/>
            </a:pPr>
            <a:r>
              <a:rPr lang="nl-BE" dirty="0"/>
              <a:t>De Wereld Van Indra heeft bestaat uit:</a:t>
            </a:r>
            <a:endParaRPr lang="nl-NL" dirty="0"/>
          </a:p>
          <a:p>
            <a:pPr marL="0" indent="0">
              <a:lnSpc>
                <a:spcPct val="120000"/>
              </a:lnSpc>
              <a:buNone/>
            </a:pPr>
            <a:r>
              <a:rPr lang="nl-BE" b="1" dirty="0">
                <a:solidFill>
                  <a:schemeClr val="accent5"/>
                </a:solidFill>
              </a:rPr>
              <a:t>TINY</a:t>
            </a:r>
            <a:r>
              <a:rPr lang="nl-BE" dirty="0">
                <a:solidFill>
                  <a:schemeClr val="accent4"/>
                </a:solidFill>
              </a:rPr>
              <a:t>:</a:t>
            </a:r>
            <a:r>
              <a:rPr lang="nl-BE" dirty="0"/>
              <a:t> </a:t>
            </a:r>
            <a:r>
              <a:rPr lang="nl-BE" dirty="0">
                <a:ea typeface="+mn-lt"/>
                <a:cs typeface="+mn-lt"/>
              </a:rPr>
              <a:t>Ik woon in Lebbeke en ben de fiere mama geworden van een zoontje. Oprechtheid, creativiteit en doorzettingsvermogen zijn deugden die mij typeren. Na mijn opleiding bachelor in de orthopedagogie, behaalde ik ook het postgraduaat </a:t>
            </a:r>
            <a:r>
              <a:rPr lang="nl-BE" dirty="0" err="1">
                <a:ea typeface="+mn-lt"/>
                <a:cs typeface="+mn-lt"/>
              </a:rPr>
              <a:t>hippotherapie</a:t>
            </a:r>
            <a:r>
              <a:rPr lang="nl-BE" dirty="0">
                <a:ea typeface="+mn-lt"/>
                <a:cs typeface="+mn-lt"/>
              </a:rPr>
              <a:t>. Ik ben gepassioneerd door dieren en de kracht van het contact tussen dieren en jongeren. Ik verdiep me graag in sociale vaardigheden en het weerbaarder maken van jongeren.</a:t>
            </a:r>
            <a:endParaRPr lang="nl-NL" dirty="0">
              <a:ea typeface="+mn-lt"/>
              <a:cs typeface="+mn-lt"/>
            </a:endParaRPr>
          </a:p>
          <a:p>
            <a:pPr marL="0" indent="0">
              <a:lnSpc>
                <a:spcPct val="120000"/>
              </a:lnSpc>
              <a:buNone/>
            </a:pPr>
            <a:r>
              <a:rPr lang="nl-BE" b="1" dirty="0">
                <a:solidFill>
                  <a:srgbClr val="FF0000"/>
                </a:solidFill>
              </a:rPr>
              <a:t>CATHERINE</a:t>
            </a:r>
            <a:r>
              <a:rPr lang="nl-NL" dirty="0">
                <a:solidFill>
                  <a:srgbClr val="404040"/>
                </a:solidFill>
              </a:rPr>
              <a:t>:</a:t>
            </a:r>
            <a:r>
              <a:rPr lang="nl-NL" dirty="0"/>
              <a:t> wonende te Lebbeke. Mama van 2 prachtige kinderen. Mensen omschrijven me als sociaal, sportief en creatief. ‘’In mijn opleiding tot gezinswetenschapper werd het me snel duidelijk dat kinderen me nauw aan het hart liggen. Binnen de Wereld van Indra wil ik bijdragen aan het bieden van maximale ontwikkelingskansen voor IEDER kind.’’</a:t>
            </a:r>
            <a:endParaRPr lang="nl-BE" dirty="0"/>
          </a:p>
          <a:p>
            <a:pPr marL="0" indent="0">
              <a:lnSpc>
                <a:spcPct val="120000"/>
              </a:lnSpc>
              <a:buNone/>
            </a:pPr>
            <a:r>
              <a:rPr lang="nl-BE" b="1" dirty="0">
                <a:solidFill>
                  <a:srgbClr val="7030A0"/>
                </a:solidFill>
              </a:rPr>
              <a:t>JANA</a:t>
            </a:r>
            <a:r>
              <a:rPr lang="nl-BE" dirty="0"/>
              <a:t>:</a:t>
            </a:r>
            <a:r>
              <a:rPr lang="nl-NL" dirty="0"/>
              <a:t>afkomstig uit Merchtem/Buggenhout. Ik ben stageverantwoordelijke en coördineer samen met het team de stagetrajecten. Daarnaast schrijf ik mee aan projectaanvragen, denk na over beleidsbeslissingen en ben ik een digitale duizendpoot. Ik streef ernaar om samen met alle betrokkenen onze aanpak en organisatie verder te laten groeien. Deugden die collega’s in mij herkennen zijn inzicht, behulpzaamheid, doelgerichtheid en zachtaardigheid. </a:t>
            </a:r>
          </a:p>
          <a:p>
            <a:pPr marL="0" indent="0">
              <a:buNone/>
            </a:pPr>
            <a:r>
              <a:rPr lang="nl-NL" dirty="0">
                <a:solidFill>
                  <a:srgbClr val="00B0F0"/>
                </a:solidFill>
              </a:rPr>
              <a:t>ARNO</a:t>
            </a:r>
            <a:r>
              <a:rPr lang="nl-NL" dirty="0"/>
              <a:t>: </a:t>
            </a:r>
            <a:r>
              <a:rPr lang="nl-NL" dirty="0">
                <a:ea typeface="+mn-lt"/>
                <a:cs typeface="+mn-lt"/>
              </a:rPr>
              <a:t>Ik ben afkomstig uit Dendermonde. Rust, humor en flexibiliteit zijn deugden die mij vaak worden toegeschreven door mensen om me heen. Na mijn stage bij de WVI mocht ik er meteen beginnen als jongerenbegeleider. Eerst volgde ik de graduaatsopleiding Orthopedagogische Begeleiding en nu combineer ik de bacheloropleiding Orthopedagogie met mijn job bij de Wereld Van Indra. Daarnaast hou ik me graag bezig met muziek en sporten. Als begeleider wil ik de jongere weerbaar maken tegen de soms harde maatschappij en ze ondersteunen in hun weg naar een positiever zelfbeeld.</a:t>
            </a:r>
          </a:p>
          <a:p>
            <a:pPr marL="0" indent="0">
              <a:lnSpc>
                <a:spcPct val="120000"/>
              </a:lnSpc>
              <a:buNone/>
            </a:pPr>
            <a:r>
              <a:rPr lang="nl-NL" dirty="0">
                <a:solidFill>
                  <a:srgbClr val="FFC000"/>
                </a:solidFill>
              </a:rPr>
              <a:t>LAURE</a:t>
            </a:r>
            <a:r>
              <a:rPr lang="nl-NL" dirty="0"/>
              <a:t>: </a:t>
            </a:r>
            <a:r>
              <a:rPr lang="nl-NL" dirty="0">
                <a:ea typeface="+mn-lt"/>
                <a:cs typeface="+mn-lt"/>
              </a:rPr>
              <a:t>Ik ben Laure, ik ben 22 jaar en ben opgegroeid in Asse. Ik zou mijzelf omschrijven als een erg behulpzaam, eerlijk en ijverig persoon. De waarde respect acht ik heel belangrijk. Ik ben afgestudeerd in de bachelor orthopedagogie en ben sinds 1 jaar aan het werk. Binnen de wereld van Indra zorg ik voor de coördinatie van het vakantieaanbod, alsook voor het organiseren en begeleiden van het groepsaanbod. Daarnaast volg ik ook verschillende jongerentrajecten op. Ik heb altijd een passie gehad voor kinderen en jongeren en wil met deze job voor hen iets betekenen. Ik vind het belangrijk dat jongeren zichzelf kunnen ontplooien en hun talenten en krachten kunnen ontdekken. Ik werk halftijds bij de wereld van Indra, maar ook halftijds bij 1 gezin 1 plan, één van onze partners.:</a:t>
            </a:r>
          </a:p>
          <a:p>
            <a:pPr marL="0" indent="0">
              <a:lnSpc>
                <a:spcPct val="120000"/>
              </a:lnSpc>
              <a:buNone/>
            </a:pPr>
            <a:endParaRPr lang="nl-NL" dirty="0"/>
          </a:p>
          <a:p>
            <a:pPr marL="0" indent="0">
              <a:lnSpc>
                <a:spcPct val="120000"/>
              </a:lnSpc>
              <a:buNone/>
            </a:pPr>
            <a:r>
              <a:rPr lang="nl-NL" dirty="0"/>
              <a:t>Ons team wordt dagelijks </a:t>
            </a:r>
            <a:r>
              <a:rPr lang="nl-NL" b="1" i="1" dirty="0"/>
              <a:t>versterkt</a:t>
            </a:r>
            <a:r>
              <a:rPr lang="nl-NL" dirty="0"/>
              <a:t> door onze </a:t>
            </a:r>
            <a:r>
              <a:rPr lang="nl-NL" b="1" i="1" dirty="0"/>
              <a:t>vrijwilligers, stagiairs.</a:t>
            </a:r>
          </a:p>
          <a:p>
            <a:pPr>
              <a:buFontTx/>
              <a:buChar char="-"/>
            </a:pPr>
            <a:endParaRPr lang="nl-BE" dirty="0"/>
          </a:p>
        </p:txBody>
      </p:sp>
      <p:pic>
        <p:nvPicPr>
          <p:cNvPr id="5" name="Afbeelding 5" descr="Afbeelding met buiten, boom, gras, persoon&#10;&#10;Automatisch gegenereerde beschrijving">
            <a:extLst>
              <a:ext uri="{FF2B5EF4-FFF2-40B4-BE49-F238E27FC236}">
                <a16:creationId xmlns:a16="http://schemas.microsoft.com/office/drawing/2014/main" id="{2D64E944-BBE5-FC09-1961-0D347660DD43}"/>
              </a:ext>
            </a:extLst>
          </p:cNvPr>
          <p:cNvPicPr>
            <a:picLocks noChangeAspect="1"/>
          </p:cNvPicPr>
          <p:nvPr/>
        </p:nvPicPr>
        <p:blipFill>
          <a:blip r:embed="rId2"/>
          <a:stretch>
            <a:fillRect/>
          </a:stretch>
        </p:blipFill>
        <p:spPr>
          <a:xfrm>
            <a:off x="-4482" y="2264276"/>
            <a:ext cx="4603376" cy="3674151"/>
          </a:xfrm>
          <a:prstGeom prst="rect">
            <a:avLst/>
          </a:prstGeom>
        </p:spPr>
      </p:pic>
    </p:spTree>
    <p:extLst>
      <p:ext uri="{BB962C8B-B14F-4D97-AF65-F5344CB8AC3E}">
        <p14:creationId xmlns:p14="http://schemas.microsoft.com/office/powerpoint/2010/main" val="2404661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81819F9-8CAC-4A6C-8F06-0482027F9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669D836-0DB3-4A91-8DBE-1A79A8EC24A6}"/>
              </a:ext>
            </a:extLst>
          </p:cNvPr>
          <p:cNvSpPr>
            <a:spLocks noGrp="1"/>
          </p:cNvSpPr>
          <p:nvPr>
            <p:ph type="ctrTitle"/>
          </p:nvPr>
        </p:nvSpPr>
        <p:spPr>
          <a:xfrm>
            <a:off x="3759200" y="228601"/>
            <a:ext cx="7745412" cy="2585719"/>
          </a:xfrm>
        </p:spPr>
        <p:txBody>
          <a:bodyPr>
            <a:normAutofit/>
          </a:bodyPr>
          <a:lstStyle/>
          <a:p>
            <a:pPr>
              <a:lnSpc>
                <a:spcPct val="90000"/>
              </a:lnSpc>
            </a:pPr>
            <a:r>
              <a:rPr lang="nl-BE" sz="5000" dirty="0"/>
              <a:t>Karakter van de Wereld Van Indra</a:t>
            </a:r>
            <a:br>
              <a:rPr lang="nl-BE" sz="5000" dirty="0"/>
            </a:br>
            <a:endParaRPr lang="nl-BE" sz="5000" dirty="0"/>
          </a:p>
        </p:txBody>
      </p:sp>
      <p:sp>
        <p:nvSpPr>
          <p:cNvPr id="3" name="Ondertitel 2">
            <a:extLst>
              <a:ext uri="{FF2B5EF4-FFF2-40B4-BE49-F238E27FC236}">
                <a16:creationId xmlns:a16="http://schemas.microsoft.com/office/drawing/2014/main" id="{63D04EC5-C3A6-476A-9702-F1BB27364129}"/>
              </a:ext>
            </a:extLst>
          </p:cNvPr>
          <p:cNvSpPr>
            <a:spLocks noGrp="1"/>
          </p:cNvSpPr>
          <p:nvPr>
            <p:ph type="subTitle" idx="1"/>
          </p:nvPr>
        </p:nvSpPr>
        <p:spPr>
          <a:xfrm>
            <a:off x="3396079" y="1456466"/>
            <a:ext cx="8116188" cy="3082851"/>
          </a:xfrm>
        </p:spPr>
        <p:txBody>
          <a:bodyPr>
            <a:normAutofit/>
          </a:bodyPr>
          <a:lstStyle/>
          <a:p>
            <a:endParaRPr lang="nl-BE" dirty="0"/>
          </a:p>
          <a:p>
            <a:endParaRPr lang="nl-BE" dirty="0"/>
          </a:p>
          <a:p>
            <a:endParaRPr lang="nl-BE" dirty="0"/>
          </a:p>
          <a:p>
            <a:r>
              <a:rPr lang="nl-BE" dirty="0"/>
              <a:t>Jongeren die dreigen uit te vallen op school zijn </a:t>
            </a:r>
            <a:r>
              <a:rPr lang="nl-BE" b="1" i="1" dirty="0"/>
              <a:t>maatschappelijk</a:t>
            </a:r>
            <a:r>
              <a:rPr lang="nl-BE" dirty="0"/>
              <a:t> heel </a:t>
            </a:r>
            <a:r>
              <a:rPr lang="nl-BE" b="1" i="1" dirty="0"/>
              <a:t>kwetsbaar</a:t>
            </a:r>
            <a:r>
              <a:rPr lang="nl-BE" dirty="0"/>
              <a:t>. Ons project kan </a:t>
            </a:r>
            <a:r>
              <a:rPr lang="nl-BE" b="1" i="1" dirty="0"/>
              <a:t>succeservaringen</a:t>
            </a:r>
            <a:r>
              <a:rPr lang="nl-BE" dirty="0"/>
              <a:t> aanbieden zodat de jongeren de </a:t>
            </a:r>
            <a:r>
              <a:rPr lang="nl-BE" b="1" i="1" dirty="0"/>
              <a:t>balans</a:t>
            </a:r>
            <a:r>
              <a:rPr lang="nl-BE" dirty="0"/>
              <a:t> tussen </a:t>
            </a:r>
            <a:r>
              <a:rPr lang="nl-BE" b="1" i="1" dirty="0"/>
              <a:t>draagkracht en draaglast </a:t>
            </a:r>
            <a:r>
              <a:rPr lang="nl-BE" dirty="0"/>
              <a:t>opnieuw wat in evenwicht krijgen en opnieuw </a:t>
            </a:r>
            <a:r>
              <a:rPr lang="nl-BE" b="1" i="1" dirty="0"/>
              <a:t>aansluiting</a:t>
            </a:r>
            <a:r>
              <a:rPr lang="nl-BE" dirty="0"/>
              <a:t> kan vinden binnen de </a:t>
            </a:r>
            <a:r>
              <a:rPr lang="nl-BE" b="1" i="1" dirty="0"/>
              <a:t>schoolcontext</a:t>
            </a:r>
            <a:r>
              <a:rPr lang="nl-BE" dirty="0"/>
              <a:t> en het algemeen </a:t>
            </a:r>
            <a:r>
              <a:rPr lang="nl-BE" b="1" i="1" dirty="0"/>
              <a:t>maatschappelijk leven</a:t>
            </a:r>
            <a:r>
              <a:rPr lang="nl-BE" dirty="0"/>
              <a:t>.</a:t>
            </a:r>
          </a:p>
        </p:txBody>
      </p:sp>
      <p:sp>
        <p:nvSpPr>
          <p:cNvPr id="25" name="Rectangle 24">
            <a:extLst>
              <a:ext uri="{FF2B5EF4-FFF2-40B4-BE49-F238E27FC236}">
                <a16:creationId xmlns:a16="http://schemas.microsoft.com/office/drawing/2014/main" id="{4A98CC08-AEC2-4E8F-8F52-0F5C6372D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5D1545E6-EB3C-4478-A661-A2CA963F12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28" name="Freeform 11">
              <a:extLst>
                <a:ext uri="{FF2B5EF4-FFF2-40B4-BE49-F238E27FC236}">
                  <a16:creationId xmlns:a16="http://schemas.microsoft.com/office/drawing/2014/main" id="{B2E5B960-0C5D-4F77-8E9F-9F3D883D8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9" name="Freeform 12">
              <a:extLst>
                <a:ext uri="{FF2B5EF4-FFF2-40B4-BE49-F238E27FC236}">
                  <a16:creationId xmlns:a16="http://schemas.microsoft.com/office/drawing/2014/main" id="{258E44FC-92AD-43A0-BB05-DB268C82D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30" name="Freeform 13">
              <a:extLst>
                <a:ext uri="{FF2B5EF4-FFF2-40B4-BE49-F238E27FC236}">
                  <a16:creationId xmlns:a16="http://schemas.microsoft.com/office/drawing/2014/main" id="{C63D3083-A56C-4199-8DE0-63C8BE9ED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31" name="Freeform 14">
              <a:extLst>
                <a:ext uri="{FF2B5EF4-FFF2-40B4-BE49-F238E27FC236}">
                  <a16:creationId xmlns:a16="http://schemas.microsoft.com/office/drawing/2014/main" id="{C7CD3581-635D-438F-A64F-68404E7AE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32" name="Freeform 15">
              <a:extLst>
                <a:ext uri="{FF2B5EF4-FFF2-40B4-BE49-F238E27FC236}">
                  <a16:creationId xmlns:a16="http://schemas.microsoft.com/office/drawing/2014/main" id="{AD6904C0-211C-41A2-BDB8-3B07C90BB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33" name="Freeform 16">
              <a:extLst>
                <a:ext uri="{FF2B5EF4-FFF2-40B4-BE49-F238E27FC236}">
                  <a16:creationId xmlns:a16="http://schemas.microsoft.com/office/drawing/2014/main" id="{B0837DA6-CAF9-4E78-A39E-6358EDE2B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4" name="Freeform 17">
              <a:extLst>
                <a:ext uri="{FF2B5EF4-FFF2-40B4-BE49-F238E27FC236}">
                  <a16:creationId xmlns:a16="http://schemas.microsoft.com/office/drawing/2014/main" id="{0A99DD7D-3AB3-471E-842F-8AFEA09D07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5" name="Freeform 18">
              <a:extLst>
                <a:ext uri="{FF2B5EF4-FFF2-40B4-BE49-F238E27FC236}">
                  <a16:creationId xmlns:a16="http://schemas.microsoft.com/office/drawing/2014/main" id="{9C70B0D4-92FE-478F-86BD-93BA2C4DF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6" name="Freeform 19">
              <a:extLst>
                <a:ext uri="{FF2B5EF4-FFF2-40B4-BE49-F238E27FC236}">
                  <a16:creationId xmlns:a16="http://schemas.microsoft.com/office/drawing/2014/main" id="{C9156BE6-11D4-4696-9E3F-C325BFAC81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7" name="Freeform 20">
              <a:extLst>
                <a:ext uri="{FF2B5EF4-FFF2-40B4-BE49-F238E27FC236}">
                  <a16:creationId xmlns:a16="http://schemas.microsoft.com/office/drawing/2014/main" id="{4E667226-1D20-4A9D-BBE3-AC17EA436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8" name="Freeform 21">
              <a:extLst>
                <a:ext uri="{FF2B5EF4-FFF2-40B4-BE49-F238E27FC236}">
                  <a16:creationId xmlns:a16="http://schemas.microsoft.com/office/drawing/2014/main" id="{2F87E3B6-5202-4434-9B26-42B46774F3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9" name="Freeform 22">
              <a:extLst>
                <a:ext uri="{FF2B5EF4-FFF2-40B4-BE49-F238E27FC236}">
                  <a16:creationId xmlns:a16="http://schemas.microsoft.com/office/drawing/2014/main" id="{AEA5E85F-F1F4-40E4-A62C-95324F674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41" name="Group 40">
            <a:extLst>
              <a:ext uri="{FF2B5EF4-FFF2-40B4-BE49-F238E27FC236}">
                <a16:creationId xmlns:a16="http://schemas.microsoft.com/office/drawing/2014/main" id="{40A75861-F6C5-44A9-B161-B03701CBDE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42" name="Freeform 27">
              <a:extLst>
                <a:ext uri="{FF2B5EF4-FFF2-40B4-BE49-F238E27FC236}">
                  <a16:creationId xmlns:a16="http://schemas.microsoft.com/office/drawing/2014/main" id="{72EE642D-4F69-47C0-99BA-CE43503573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43" name="Freeform 28">
              <a:extLst>
                <a:ext uri="{FF2B5EF4-FFF2-40B4-BE49-F238E27FC236}">
                  <a16:creationId xmlns:a16="http://schemas.microsoft.com/office/drawing/2014/main" id="{26178CE4-DA2D-46EA-AB8D-341C5AC563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44" name="Freeform 29">
              <a:extLst>
                <a:ext uri="{FF2B5EF4-FFF2-40B4-BE49-F238E27FC236}">
                  <a16:creationId xmlns:a16="http://schemas.microsoft.com/office/drawing/2014/main" id="{698E9F53-8381-4FA5-A510-846925D242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45" name="Freeform 30">
              <a:extLst>
                <a:ext uri="{FF2B5EF4-FFF2-40B4-BE49-F238E27FC236}">
                  <a16:creationId xmlns:a16="http://schemas.microsoft.com/office/drawing/2014/main" id="{B13CE284-F21E-411B-BB8E-9C03B853C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46" name="Freeform 31">
              <a:extLst>
                <a:ext uri="{FF2B5EF4-FFF2-40B4-BE49-F238E27FC236}">
                  <a16:creationId xmlns:a16="http://schemas.microsoft.com/office/drawing/2014/main" id="{23DF4578-4703-437C-A797-2A2D0CEE5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7" name="Freeform 32">
              <a:extLst>
                <a:ext uri="{FF2B5EF4-FFF2-40B4-BE49-F238E27FC236}">
                  <a16:creationId xmlns:a16="http://schemas.microsoft.com/office/drawing/2014/main" id="{F878F330-AF64-4F8F-88FD-A4A408D6D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8" name="Freeform 33">
              <a:extLst>
                <a:ext uri="{FF2B5EF4-FFF2-40B4-BE49-F238E27FC236}">
                  <a16:creationId xmlns:a16="http://schemas.microsoft.com/office/drawing/2014/main" id="{AC9B00BF-4FB7-42FA-BBBD-7DB54ED3F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9" name="Freeform 34">
              <a:extLst>
                <a:ext uri="{FF2B5EF4-FFF2-40B4-BE49-F238E27FC236}">
                  <a16:creationId xmlns:a16="http://schemas.microsoft.com/office/drawing/2014/main" id="{BD3D64CA-2AAD-4609-8DAA-3EAD4609A6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50" name="Freeform 35">
              <a:extLst>
                <a:ext uri="{FF2B5EF4-FFF2-40B4-BE49-F238E27FC236}">
                  <a16:creationId xmlns:a16="http://schemas.microsoft.com/office/drawing/2014/main" id="{C669E05A-8550-4E91-B29E-E1912228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51" name="Freeform 36">
              <a:extLst>
                <a:ext uri="{FF2B5EF4-FFF2-40B4-BE49-F238E27FC236}">
                  <a16:creationId xmlns:a16="http://schemas.microsoft.com/office/drawing/2014/main" id="{F8C1FD53-1E8F-46CA-BC2D-FCEC4DAE0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52" name="Freeform 37">
              <a:extLst>
                <a:ext uri="{FF2B5EF4-FFF2-40B4-BE49-F238E27FC236}">
                  <a16:creationId xmlns:a16="http://schemas.microsoft.com/office/drawing/2014/main" id="{CC97A31F-CFDE-4EA3-98F1-13FDD1670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53" name="Freeform 38">
              <a:extLst>
                <a:ext uri="{FF2B5EF4-FFF2-40B4-BE49-F238E27FC236}">
                  <a16:creationId xmlns:a16="http://schemas.microsoft.com/office/drawing/2014/main" id="{9E1540E7-E6C3-4907-B70A-B17568365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55" name="Freeform 11">
            <a:extLst>
              <a:ext uri="{FF2B5EF4-FFF2-40B4-BE49-F238E27FC236}">
                <a16:creationId xmlns:a16="http://schemas.microsoft.com/office/drawing/2014/main" id="{1310EFE2-B91D-47E7-B117-C2A802800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pic>
        <p:nvPicPr>
          <p:cNvPr id="5" name="Afbeelding 5" descr="Afbeelding met boom, buiten, weg, grond&#10;&#10;Automatisch gegenereerde beschrijving">
            <a:extLst>
              <a:ext uri="{FF2B5EF4-FFF2-40B4-BE49-F238E27FC236}">
                <a16:creationId xmlns:a16="http://schemas.microsoft.com/office/drawing/2014/main" id="{B2130CC5-03CD-841D-0A4D-F5DE6B011677}"/>
              </a:ext>
            </a:extLst>
          </p:cNvPr>
          <p:cNvPicPr>
            <a:picLocks noChangeAspect="1"/>
          </p:cNvPicPr>
          <p:nvPr/>
        </p:nvPicPr>
        <p:blipFill rotWithShape="1">
          <a:blip r:embed="rId2"/>
          <a:srcRect l="7809" r="9524"/>
          <a:stretch/>
        </p:blipFill>
        <p:spPr>
          <a:xfrm>
            <a:off x="5208379" y="4273441"/>
            <a:ext cx="3693684" cy="2519359"/>
          </a:xfrm>
          <a:prstGeom prst="rect">
            <a:avLst/>
          </a:prstGeom>
          <a:ln>
            <a:noFill/>
          </a:ln>
          <a:effectLst>
            <a:softEdge rad="112500"/>
          </a:effectLst>
        </p:spPr>
      </p:pic>
    </p:spTree>
    <p:extLst>
      <p:ext uri="{BB962C8B-B14F-4D97-AF65-F5344CB8AC3E}">
        <p14:creationId xmlns:p14="http://schemas.microsoft.com/office/powerpoint/2010/main" val="3910432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0BF11-B66B-47F9-880E-318010903204}"/>
              </a:ext>
            </a:extLst>
          </p:cNvPr>
          <p:cNvSpPr>
            <a:spLocks noGrp="1"/>
          </p:cNvSpPr>
          <p:nvPr>
            <p:ph type="title"/>
          </p:nvPr>
        </p:nvSpPr>
        <p:spPr/>
        <p:txBody>
          <a:bodyPr/>
          <a:lstStyle/>
          <a:p>
            <a:r>
              <a:rPr lang="en-US"/>
              <a:t>Deugdenmethode</a:t>
            </a:r>
          </a:p>
        </p:txBody>
      </p:sp>
      <p:sp>
        <p:nvSpPr>
          <p:cNvPr id="3" name="Content Placeholder 2">
            <a:extLst>
              <a:ext uri="{FF2B5EF4-FFF2-40B4-BE49-F238E27FC236}">
                <a16:creationId xmlns:a16="http://schemas.microsoft.com/office/drawing/2014/main" id="{14F0B80F-3CEB-43A6-8622-BF37FFFCC3B0}"/>
              </a:ext>
            </a:extLst>
          </p:cNvPr>
          <p:cNvSpPr>
            <a:spLocks noGrp="1"/>
          </p:cNvSpPr>
          <p:nvPr>
            <p:ph idx="1"/>
          </p:nvPr>
        </p:nvSpPr>
        <p:spPr>
          <a:xfrm>
            <a:off x="2589212" y="1547447"/>
            <a:ext cx="8915400" cy="5096467"/>
          </a:xfrm>
        </p:spPr>
        <p:txBody>
          <a:bodyPr vert="horz" lIns="91440" tIns="45720" rIns="91440" bIns="45720" rtlCol="0" anchor="t">
            <a:normAutofit/>
          </a:bodyPr>
          <a:lstStyle/>
          <a:p>
            <a:r>
              <a:rPr lang="en-US" dirty="0"/>
              <a:t>Het is </a:t>
            </a:r>
            <a:r>
              <a:rPr lang="en-US" dirty="0" err="1"/>
              <a:t>een</a:t>
            </a:r>
            <a:r>
              <a:rPr lang="en-US" dirty="0"/>
              <a:t> </a:t>
            </a:r>
            <a:r>
              <a:rPr lang="en-US" dirty="0" err="1"/>
              <a:t>manier</a:t>
            </a:r>
            <a:r>
              <a:rPr lang="en-US" dirty="0"/>
              <a:t> op </a:t>
            </a:r>
            <a:r>
              <a:rPr lang="en-US" b="1" dirty="0" err="1"/>
              <a:t>goede</a:t>
            </a:r>
            <a:r>
              <a:rPr lang="en-US" b="1" dirty="0"/>
              <a:t> </a:t>
            </a:r>
            <a:r>
              <a:rPr lang="en-US" b="1" dirty="0" err="1"/>
              <a:t>eigenschappen</a:t>
            </a:r>
            <a:r>
              <a:rPr lang="en-US" dirty="0"/>
              <a:t> van </a:t>
            </a:r>
            <a:r>
              <a:rPr lang="en-US" dirty="0" err="1"/>
              <a:t>ieder</a:t>
            </a:r>
            <a:r>
              <a:rPr lang="en-US" dirty="0"/>
              <a:t> </a:t>
            </a:r>
            <a:r>
              <a:rPr lang="en-US" dirty="0" err="1"/>
              <a:t>individu</a:t>
            </a:r>
            <a:r>
              <a:rPr lang="en-US" dirty="0"/>
              <a:t> in het </a:t>
            </a:r>
            <a:r>
              <a:rPr lang="en-US" dirty="0" err="1"/>
              <a:t>dagelijkse</a:t>
            </a:r>
            <a:r>
              <a:rPr lang="en-US" dirty="0"/>
              <a:t> </a:t>
            </a:r>
            <a:r>
              <a:rPr lang="en-US" dirty="0" err="1"/>
              <a:t>leven</a:t>
            </a:r>
            <a:r>
              <a:rPr lang="en-US" dirty="0"/>
              <a:t> </a:t>
            </a:r>
            <a:r>
              <a:rPr lang="en-US" b="1" dirty="0"/>
              <a:t>toe </a:t>
            </a:r>
            <a:r>
              <a:rPr lang="en-US" b="1" dirty="0" err="1"/>
              <a:t>te</a:t>
            </a:r>
            <a:r>
              <a:rPr lang="en-US" b="1" dirty="0"/>
              <a:t> </a:t>
            </a:r>
            <a:r>
              <a:rPr lang="en-US" b="1" dirty="0" err="1"/>
              <a:t>passen</a:t>
            </a:r>
            <a:r>
              <a:rPr lang="en-US" dirty="0"/>
              <a:t>. Een </a:t>
            </a:r>
            <a:r>
              <a:rPr lang="en-US" dirty="0" err="1"/>
              <a:t>deugd</a:t>
            </a:r>
            <a:r>
              <a:rPr lang="en-US" dirty="0"/>
              <a:t> </a:t>
            </a:r>
            <a:r>
              <a:rPr lang="en-US" dirty="0" err="1"/>
              <a:t>betekent</a:t>
            </a:r>
            <a:r>
              <a:rPr lang="en-US" dirty="0"/>
              <a:t> </a:t>
            </a:r>
            <a:r>
              <a:rPr lang="en-US" b="1" i="1" dirty="0" err="1"/>
              <a:t>kracht</a:t>
            </a:r>
            <a:r>
              <a:rPr lang="en-US" dirty="0"/>
              <a:t>, </a:t>
            </a:r>
            <a:r>
              <a:rPr lang="en-US" b="1" i="1" dirty="0" err="1"/>
              <a:t>sterkte</a:t>
            </a:r>
            <a:r>
              <a:rPr lang="en-US" dirty="0"/>
              <a:t>, </a:t>
            </a:r>
            <a:r>
              <a:rPr lang="en-US" b="1" i="1" dirty="0" err="1"/>
              <a:t>innerlijke</a:t>
            </a:r>
            <a:r>
              <a:rPr lang="en-US" b="1" i="1" dirty="0"/>
              <a:t> </a:t>
            </a:r>
            <a:r>
              <a:rPr lang="en-US" b="1" i="1" dirty="0" err="1"/>
              <a:t>kwaliteit</a:t>
            </a:r>
            <a:r>
              <a:rPr lang="en-US" dirty="0"/>
              <a:t>.</a:t>
            </a:r>
          </a:p>
          <a:p>
            <a:endParaRPr lang="en-US" dirty="0"/>
          </a:p>
          <a:p>
            <a:r>
              <a:rPr lang="en-US" dirty="0"/>
              <a:t>We </a:t>
            </a:r>
            <a:r>
              <a:rPr lang="en-US" dirty="0" err="1"/>
              <a:t>hanteren</a:t>
            </a:r>
            <a:r>
              <a:rPr lang="en-US" dirty="0"/>
              <a:t> de </a:t>
            </a:r>
            <a:r>
              <a:rPr lang="en-US" dirty="0" err="1"/>
              <a:t>deugdenmethode</a:t>
            </a:r>
            <a:r>
              <a:rPr lang="en-US" dirty="0"/>
              <a:t> om </a:t>
            </a:r>
            <a:r>
              <a:rPr lang="en-US" dirty="0" err="1"/>
              <a:t>zowel</a:t>
            </a:r>
            <a:r>
              <a:rPr lang="en-US" dirty="0"/>
              <a:t> de </a:t>
            </a:r>
            <a:r>
              <a:rPr lang="en-US" dirty="0" err="1"/>
              <a:t>jongeren</a:t>
            </a:r>
            <a:r>
              <a:rPr lang="en-US" dirty="0"/>
              <a:t>, </a:t>
            </a:r>
            <a:r>
              <a:rPr lang="en-US" dirty="0" err="1"/>
              <a:t>gezinnen</a:t>
            </a:r>
            <a:r>
              <a:rPr lang="en-US" dirty="0"/>
              <a:t>, </a:t>
            </a:r>
            <a:r>
              <a:rPr lang="en-US" dirty="0" err="1"/>
              <a:t>scholen</a:t>
            </a:r>
            <a:r>
              <a:rPr lang="en-US" dirty="0"/>
              <a:t> </a:t>
            </a:r>
            <a:r>
              <a:rPr lang="en-US" dirty="0" err="1"/>
              <a:t>te</a:t>
            </a:r>
            <a:r>
              <a:rPr lang="en-US" dirty="0"/>
              <a:t> </a:t>
            </a:r>
            <a:r>
              <a:rPr lang="en-US" b="1" dirty="0" err="1"/>
              <a:t>inspireren</a:t>
            </a:r>
            <a:r>
              <a:rPr lang="en-US" b="1" dirty="0"/>
              <a:t> </a:t>
            </a:r>
            <a:r>
              <a:rPr lang="en-US" dirty="0"/>
              <a:t>om </a:t>
            </a:r>
            <a:r>
              <a:rPr lang="en-US" dirty="0" err="1"/>
              <a:t>een</a:t>
            </a:r>
            <a:r>
              <a:rPr lang="en-US" dirty="0"/>
              <a:t> </a:t>
            </a:r>
            <a:r>
              <a:rPr lang="en-US" b="1" dirty="0" err="1"/>
              <a:t>positieve</a:t>
            </a:r>
            <a:r>
              <a:rPr lang="en-US" b="1" dirty="0"/>
              <a:t> </a:t>
            </a:r>
            <a:r>
              <a:rPr lang="en-US" b="1" dirty="0" err="1"/>
              <a:t>levenshouding</a:t>
            </a:r>
            <a:r>
              <a:rPr lang="en-US" dirty="0"/>
              <a:t> </a:t>
            </a:r>
            <a:r>
              <a:rPr lang="en-US" dirty="0" err="1"/>
              <a:t>te</a:t>
            </a:r>
            <a:r>
              <a:rPr lang="en-US" dirty="0"/>
              <a:t> </a:t>
            </a:r>
            <a:r>
              <a:rPr lang="en-US" dirty="0" err="1"/>
              <a:t>ontwikkelen</a:t>
            </a:r>
            <a:r>
              <a:rPr lang="en-US" dirty="0"/>
              <a:t>, om met </a:t>
            </a:r>
            <a:r>
              <a:rPr lang="en-US" b="1" dirty="0" err="1"/>
              <a:t>talenten</a:t>
            </a:r>
            <a:r>
              <a:rPr lang="en-US" b="1" dirty="0"/>
              <a:t> </a:t>
            </a:r>
            <a:r>
              <a:rPr lang="en-US" dirty="0" err="1"/>
              <a:t>bij</a:t>
            </a:r>
            <a:r>
              <a:rPr lang="en-US" dirty="0"/>
              <a:t> </a:t>
            </a:r>
            <a:r>
              <a:rPr lang="en-US" dirty="0" err="1"/>
              <a:t>te</a:t>
            </a:r>
            <a:r>
              <a:rPr lang="en-US" dirty="0"/>
              <a:t> </a:t>
            </a:r>
            <a:r>
              <a:rPr lang="en-US" dirty="0" err="1"/>
              <a:t>dragen</a:t>
            </a:r>
            <a:r>
              <a:rPr lang="en-US" dirty="0"/>
              <a:t> </a:t>
            </a:r>
            <a:r>
              <a:rPr lang="en-US" dirty="0" err="1"/>
              <a:t>aan</a:t>
            </a:r>
            <a:r>
              <a:rPr lang="en-US" dirty="0"/>
              <a:t> de </a:t>
            </a:r>
            <a:r>
              <a:rPr lang="en-US" dirty="0" err="1"/>
              <a:t>samenleving</a:t>
            </a:r>
            <a:r>
              <a:rPr lang="en-US" dirty="0"/>
              <a:t> </a:t>
            </a:r>
            <a:r>
              <a:rPr lang="en-US" dirty="0" err="1"/>
              <a:t>en</a:t>
            </a:r>
            <a:r>
              <a:rPr lang="en-US" dirty="0"/>
              <a:t> </a:t>
            </a:r>
            <a:r>
              <a:rPr lang="en-US" b="1" dirty="0" err="1"/>
              <a:t>negatief</a:t>
            </a:r>
            <a:r>
              <a:rPr lang="en-US" b="1" dirty="0"/>
              <a:t> </a:t>
            </a:r>
            <a:r>
              <a:rPr lang="en-US" b="1" dirty="0" err="1"/>
              <a:t>gedrag</a:t>
            </a:r>
            <a:r>
              <a:rPr lang="en-US" dirty="0"/>
              <a:t> </a:t>
            </a:r>
            <a:r>
              <a:rPr lang="en-US" dirty="0" err="1"/>
              <a:t>te</a:t>
            </a:r>
            <a:r>
              <a:rPr lang="en-US" dirty="0"/>
              <a:t> </a:t>
            </a:r>
            <a:r>
              <a:rPr lang="en-US" b="1" dirty="0" err="1"/>
              <a:t>vervangen</a:t>
            </a:r>
            <a:r>
              <a:rPr lang="en-US" dirty="0"/>
              <a:t> door </a:t>
            </a:r>
            <a:r>
              <a:rPr lang="en-US" b="1" dirty="0" err="1"/>
              <a:t>deugden</a:t>
            </a:r>
            <a:r>
              <a:rPr lang="en-US" dirty="0"/>
              <a:t>.</a:t>
            </a:r>
          </a:p>
          <a:p>
            <a:endParaRPr lang="en-US" dirty="0"/>
          </a:p>
          <a:p>
            <a:r>
              <a:rPr lang="en-US" dirty="0"/>
              <a:t>Door </a:t>
            </a:r>
            <a:r>
              <a:rPr lang="en-US" dirty="0" err="1"/>
              <a:t>deze</a:t>
            </a:r>
            <a:r>
              <a:rPr lang="en-US" dirty="0"/>
              <a:t> </a:t>
            </a:r>
            <a:r>
              <a:rPr lang="en-US" dirty="0" err="1"/>
              <a:t>positieve</a:t>
            </a:r>
            <a:r>
              <a:rPr lang="en-US" dirty="0"/>
              <a:t> </a:t>
            </a:r>
            <a:r>
              <a:rPr lang="en-US" dirty="0" err="1"/>
              <a:t>eigenschappen</a:t>
            </a:r>
            <a:r>
              <a:rPr lang="en-US" dirty="0"/>
              <a:t> </a:t>
            </a:r>
            <a:r>
              <a:rPr lang="en-US" dirty="0" err="1"/>
              <a:t>als</a:t>
            </a:r>
            <a:r>
              <a:rPr lang="en-US" dirty="0"/>
              <a:t> het ware </a:t>
            </a:r>
            <a:r>
              <a:rPr lang="en-US" dirty="0" err="1"/>
              <a:t>te</a:t>
            </a:r>
            <a:r>
              <a:rPr lang="en-US" dirty="0"/>
              <a:t> </a:t>
            </a:r>
            <a:r>
              <a:rPr lang="en-US" b="1" dirty="0" err="1"/>
              <a:t>trainen</a:t>
            </a:r>
            <a:r>
              <a:rPr lang="en-US" b="1" dirty="0"/>
              <a:t> </a:t>
            </a:r>
            <a:r>
              <a:rPr lang="en-US" dirty="0" err="1"/>
              <a:t>kunnen</a:t>
            </a:r>
            <a:r>
              <a:rPr lang="en-US" dirty="0"/>
              <a:t> </a:t>
            </a:r>
            <a:r>
              <a:rPr lang="en-US" dirty="0" err="1"/>
              <a:t>deze</a:t>
            </a:r>
            <a:r>
              <a:rPr lang="en-US" dirty="0"/>
              <a:t> </a:t>
            </a:r>
            <a:r>
              <a:rPr lang="en-US" dirty="0" err="1"/>
              <a:t>verder</a:t>
            </a:r>
            <a:r>
              <a:rPr lang="en-US" dirty="0"/>
              <a:t> </a:t>
            </a:r>
            <a:r>
              <a:rPr lang="en-US" b="1" dirty="0" err="1"/>
              <a:t>ontwikkelen</a:t>
            </a:r>
            <a:r>
              <a:rPr lang="en-US" dirty="0"/>
              <a:t>.</a:t>
            </a:r>
          </a:p>
          <a:p>
            <a:endParaRPr lang="en-US" dirty="0"/>
          </a:p>
          <a:p>
            <a:r>
              <a:rPr lang="en-US" dirty="0"/>
              <a:t>We </a:t>
            </a:r>
            <a:r>
              <a:rPr lang="en-US" dirty="0" err="1"/>
              <a:t>gebruiken</a:t>
            </a:r>
            <a:r>
              <a:rPr lang="en-US" dirty="0"/>
              <a:t> de </a:t>
            </a:r>
            <a:r>
              <a:rPr lang="en-US" b="1" dirty="0"/>
              <a:t>5 </a:t>
            </a:r>
            <a:r>
              <a:rPr lang="en-US" b="1" dirty="0" err="1"/>
              <a:t>strategieën</a:t>
            </a:r>
            <a:r>
              <a:rPr lang="en-US" dirty="0"/>
              <a:t> van het concept </a:t>
            </a:r>
            <a:r>
              <a:rPr lang="en-US" dirty="0" err="1"/>
              <a:t>als</a:t>
            </a:r>
            <a:r>
              <a:rPr lang="en-US" dirty="0"/>
              <a:t> </a:t>
            </a:r>
            <a:r>
              <a:rPr lang="en-US" dirty="0" err="1"/>
              <a:t>hedendaagse</a:t>
            </a:r>
            <a:r>
              <a:rPr lang="en-US" dirty="0"/>
              <a:t> </a:t>
            </a:r>
            <a:r>
              <a:rPr lang="en-US" dirty="0" err="1"/>
              <a:t>en</a:t>
            </a:r>
            <a:r>
              <a:rPr lang="en-US" dirty="0"/>
              <a:t> </a:t>
            </a:r>
            <a:r>
              <a:rPr lang="en-US" b="1" dirty="0" err="1"/>
              <a:t>praktische</a:t>
            </a:r>
            <a:r>
              <a:rPr lang="en-US" b="1" dirty="0"/>
              <a:t> </a:t>
            </a:r>
            <a:r>
              <a:rPr lang="en-US" b="1" dirty="0" err="1"/>
              <a:t>handvatten</a:t>
            </a:r>
            <a:r>
              <a:rPr lang="en-US" dirty="0"/>
              <a:t> om </a:t>
            </a:r>
            <a:r>
              <a:rPr lang="en-US" dirty="0" err="1"/>
              <a:t>deugden</a:t>
            </a:r>
            <a:r>
              <a:rPr lang="en-US" dirty="0"/>
              <a:t> </a:t>
            </a:r>
            <a:r>
              <a:rPr lang="en-US" dirty="0" err="1"/>
              <a:t>bewuster</a:t>
            </a:r>
            <a:r>
              <a:rPr lang="en-US" dirty="0"/>
              <a:t> </a:t>
            </a:r>
            <a:r>
              <a:rPr lang="en-US" dirty="0" err="1"/>
              <a:t>onder</a:t>
            </a:r>
            <a:r>
              <a:rPr lang="en-US" dirty="0"/>
              <a:t> de </a:t>
            </a:r>
            <a:r>
              <a:rPr lang="en-US" dirty="0" err="1"/>
              <a:t>aandacht</a:t>
            </a:r>
            <a:r>
              <a:rPr lang="en-US" dirty="0"/>
              <a:t> </a:t>
            </a:r>
            <a:r>
              <a:rPr lang="en-US" dirty="0" err="1"/>
              <a:t>te</a:t>
            </a:r>
            <a:r>
              <a:rPr lang="en-US" dirty="0"/>
              <a:t> </a:t>
            </a:r>
            <a:r>
              <a:rPr lang="en-US" dirty="0" err="1"/>
              <a:t>brengen</a:t>
            </a:r>
            <a:r>
              <a:rPr lang="en-US" dirty="0"/>
              <a:t>.</a:t>
            </a:r>
          </a:p>
          <a:p>
            <a:endParaRPr lang="en-US" dirty="0"/>
          </a:p>
        </p:txBody>
      </p:sp>
    </p:spTree>
    <p:extLst>
      <p:ext uri="{BB962C8B-B14F-4D97-AF65-F5344CB8AC3E}">
        <p14:creationId xmlns:p14="http://schemas.microsoft.com/office/powerpoint/2010/main" val="4224015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262980-E907-4930-9E6E-3DC2025C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5C24986-EA95-4FA0-8DDC-360286BA7002}"/>
              </a:ext>
            </a:extLst>
          </p:cNvPr>
          <p:cNvSpPr>
            <a:spLocks noGrp="1"/>
          </p:cNvSpPr>
          <p:nvPr>
            <p:ph type="title"/>
          </p:nvPr>
        </p:nvSpPr>
        <p:spPr>
          <a:xfrm>
            <a:off x="649224" y="645106"/>
            <a:ext cx="3650279" cy="1259894"/>
          </a:xfrm>
        </p:spPr>
        <p:txBody>
          <a:bodyPr vert="horz" lIns="91440" tIns="45720" rIns="91440" bIns="45720" rtlCol="0" anchor="t">
            <a:noAutofit/>
          </a:bodyPr>
          <a:lstStyle/>
          <a:p>
            <a:r>
              <a:rPr lang="nl-BE" sz="2800">
                <a:solidFill>
                  <a:srgbClr val="2F494E"/>
                </a:solidFill>
              </a:rPr>
              <a:t>Uitganspunten:</a:t>
            </a:r>
            <a:br>
              <a:rPr lang="nl-BE" sz="2800" dirty="0"/>
            </a:br>
            <a:r>
              <a:rPr lang="nl-BE" sz="2800" b="1">
                <a:solidFill>
                  <a:srgbClr val="2F494E"/>
                </a:solidFill>
              </a:rPr>
              <a:t>Rust</a:t>
            </a:r>
            <a:r>
              <a:rPr lang="nl-BE" sz="2800">
                <a:solidFill>
                  <a:srgbClr val="2F494E"/>
                </a:solidFill>
              </a:rPr>
              <a:t> en </a:t>
            </a:r>
            <a:r>
              <a:rPr lang="nl-BE" sz="2800" b="1">
                <a:solidFill>
                  <a:srgbClr val="2F494E"/>
                </a:solidFill>
              </a:rPr>
              <a:t>Ruimte </a:t>
            </a:r>
            <a:r>
              <a:rPr lang="nl-BE" sz="2800">
                <a:solidFill>
                  <a:srgbClr val="2F494E"/>
                </a:solidFill>
              </a:rPr>
              <a:t>om te </a:t>
            </a:r>
            <a:r>
              <a:rPr lang="nl-BE" sz="2800" b="1">
                <a:solidFill>
                  <a:srgbClr val="2F494E"/>
                </a:solidFill>
              </a:rPr>
              <a:t>Groeien</a:t>
            </a:r>
            <a:endParaRPr lang="nl-BE" sz="2800" b="1" dirty="0">
              <a:solidFill>
                <a:srgbClr val="2F494E"/>
              </a:solidFill>
            </a:endParaRPr>
          </a:p>
        </p:txBody>
      </p:sp>
      <p:sp>
        <p:nvSpPr>
          <p:cNvPr id="11" name="Rectangle 10">
            <a:extLst>
              <a:ext uri="{FF2B5EF4-FFF2-40B4-BE49-F238E27FC236}">
                <a16:creationId xmlns:a16="http://schemas.microsoft.com/office/drawing/2014/main" id="{AFD53EBD-B361-45AD-8ABF-9270B20B4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2F494E"/>
          </a:solidFill>
          <a:ln>
            <a:noFill/>
          </a:ln>
          <a:effectLst/>
        </p:spPr>
        <p:style>
          <a:lnRef idx="1">
            <a:schemeClr val="accent1"/>
          </a:lnRef>
          <a:fillRef idx="3">
            <a:schemeClr val="accent1"/>
          </a:fillRef>
          <a:effectRef idx="2">
            <a:schemeClr val="accent1"/>
          </a:effectRef>
          <a:fontRef idx="minor">
            <a:schemeClr val="lt1"/>
          </a:fontRef>
        </p:style>
      </p:sp>
      <p:sp>
        <p:nvSpPr>
          <p:cNvPr id="3" name="Tijdelijke aanduiding voor inhoud 2">
            <a:extLst>
              <a:ext uri="{FF2B5EF4-FFF2-40B4-BE49-F238E27FC236}">
                <a16:creationId xmlns:a16="http://schemas.microsoft.com/office/drawing/2014/main" id="{FABE0237-A680-4147-B41B-BF2E3A04EB76}"/>
              </a:ext>
            </a:extLst>
          </p:cNvPr>
          <p:cNvSpPr>
            <a:spLocks noGrp="1"/>
          </p:cNvSpPr>
          <p:nvPr>
            <p:ph idx="1"/>
          </p:nvPr>
        </p:nvSpPr>
        <p:spPr>
          <a:xfrm>
            <a:off x="649225" y="2133600"/>
            <a:ext cx="3650278" cy="4472406"/>
          </a:xfrm>
        </p:spPr>
        <p:txBody>
          <a:bodyPr vert="horz" lIns="91440" tIns="45720" rIns="91440" bIns="45720" rtlCol="0" anchor="t">
            <a:normAutofit fontScale="92500" lnSpcReduction="20000"/>
          </a:bodyPr>
          <a:lstStyle/>
          <a:p>
            <a:pPr>
              <a:lnSpc>
                <a:spcPct val="90000"/>
              </a:lnSpc>
              <a:buClr>
                <a:srgbClr val="3483DE"/>
              </a:buClr>
            </a:pPr>
            <a:r>
              <a:rPr lang="nl-BE" sz="1700" b="1" u="sng" dirty="0"/>
              <a:t>Rust</a:t>
            </a:r>
            <a:r>
              <a:rPr lang="nl-BE" sz="1700" dirty="0"/>
              <a:t>: Dit is even </a:t>
            </a:r>
            <a:r>
              <a:rPr lang="nl-BE" sz="1700" b="1" i="1" dirty="0"/>
              <a:t>weg </a:t>
            </a:r>
            <a:r>
              <a:rPr lang="nl-BE" sz="1700" dirty="0"/>
              <a:t>uit de </a:t>
            </a:r>
            <a:r>
              <a:rPr lang="nl-BE" sz="1700" b="1" i="1" dirty="0"/>
              <a:t>schoolse </a:t>
            </a:r>
            <a:r>
              <a:rPr lang="nl-BE" sz="1700" dirty="0"/>
              <a:t>situatie. Het is de rust die uitgaat van contact met een </a:t>
            </a:r>
            <a:r>
              <a:rPr lang="nl-BE" sz="1700" b="1" i="1" dirty="0"/>
              <a:t>natuurlijke omgeving</a:t>
            </a:r>
            <a:r>
              <a:rPr lang="nl-BE" sz="1700" dirty="0"/>
              <a:t>, </a:t>
            </a:r>
            <a:r>
              <a:rPr lang="nl-BE" sz="1700" b="1" i="1" dirty="0"/>
              <a:t>rustige ruimtes</a:t>
            </a:r>
            <a:r>
              <a:rPr lang="nl-BE" sz="1700" dirty="0"/>
              <a:t> en het creëren van een </a:t>
            </a:r>
            <a:r>
              <a:rPr lang="nl-BE" sz="1700" b="1" i="1" dirty="0"/>
              <a:t>huiselijke cultuur.</a:t>
            </a:r>
          </a:p>
          <a:p>
            <a:pPr>
              <a:lnSpc>
                <a:spcPct val="90000"/>
              </a:lnSpc>
              <a:buClr>
                <a:srgbClr val="3483DE"/>
              </a:buClr>
            </a:pPr>
            <a:endParaRPr lang="nl-BE" sz="1700"/>
          </a:p>
          <a:p>
            <a:pPr>
              <a:lnSpc>
                <a:spcPct val="90000"/>
              </a:lnSpc>
              <a:buClr>
                <a:srgbClr val="3483DE"/>
              </a:buClr>
            </a:pPr>
            <a:r>
              <a:rPr lang="nl-BE" sz="1700" b="1" u="sng" dirty="0"/>
              <a:t>Ruimte:</a:t>
            </a:r>
            <a:r>
              <a:rPr lang="nl-BE" sz="1700" dirty="0"/>
              <a:t> </a:t>
            </a:r>
            <a:r>
              <a:rPr lang="nl-BE" sz="1700" b="1" i="1" dirty="0"/>
              <a:t>zichzelf </a:t>
            </a:r>
            <a:r>
              <a:rPr lang="nl-BE" sz="1700" dirty="0"/>
              <a:t>mogen </a:t>
            </a:r>
            <a:r>
              <a:rPr lang="nl-BE" sz="1700" b="1" i="1" dirty="0"/>
              <a:t>zijn </a:t>
            </a:r>
            <a:r>
              <a:rPr lang="nl-BE" sz="1700" dirty="0"/>
              <a:t>met eigen </a:t>
            </a:r>
            <a:r>
              <a:rPr lang="nl-BE" sz="1700" b="1" i="1" dirty="0"/>
              <a:t>unieke krachten</a:t>
            </a:r>
            <a:r>
              <a:rPr lang="nl-BE" sz="1700" dirty="0"/>
              <a:t>, loskomen van schools presteren en letterlijk </a:t>
            </a:r>
            <a:r>
              <a:rPr lang="nl-BE" sz="1700" b="1" i="1" dirty="0"/>
              <a:t>op adem komen</a:t>
            </a:r>
            <a:r>
              <a:rPr lang="nl-BE" sz="1700" dirty="0"/>
              <a:t> in een landelijke omgeving en veel buiten zijn.</a:t>
            </a:r>
          </a:p>
          <a:p>
            <a:pPr>
              <a:lnSpc>
                <a:spcPct val="90000"/>
              </a:lnSpc>
              <a:buClr>
                <a:srgbClr val="3483DE"/>
              </a:buClr>
            </a:pPr>
            <a:endParaRPr lang="nl-BE" sz="1700" dirty="0"/>
          </a:p>
          <a:p>
            <a:pPr>
              <a:lnSpc>
                <a:spcPct val="90000"/>
              </a:lnSpc>
              <a:buClr>
                <a:srgbClr val="3483DE"/>
              </a:buClr>
            </a:pPr>
            <a:r>
              <a:rPr lang="nl-BE" sz="1700" b="1" u="sng" dirty="0"/>
              <a:t>Groeien</a:t>
            </a:r>
            <a:r>
              <a:rPr lang="nl-BE" sz="1700" dirty="0"/>
              <a:t>: Het is </a:t>
            </a:r>
            <a:r>
              <a:rPr lang="nl-BE" sz="1700" b="1" i="1" dirty="0"/>
              <a:t>nieuwe kansen </a:t>
            </a:r>
            <a:r>
              <a:rPr lang="nl-BE" sz="1700" dirty="0"/>
              <a:t>en </a:t>
            </a:r>
            <a:r>
              <a:rPr lang="nl-BE" sz="1700" b="1" i="1" dirty="0"/>
              <a:t>ervaringen </a:t>
            </a:r>
            <a:r>
              <a:rPr lang="nl-BE" sz="1700" dirty="0"/>
              <a:t>aanbieden (ervaringsleren), zichzelf mogen ontdekken, </a:t>
            </a:r>
            <a:r>
              <a:rPr lang="nl-BE" sz="1700" b="1" i="1" dirty="0"/>
              <a:t>zelfvertrouwen </a:t>
            </a:r>
            <a:r>
              <a:rPr lang="nl-BE" sz="1700" dirty="0"/>
              <a:t>en </a:t>
            </a:r>
            <a:r>
              <a:rPr lang="nl-BE" sz="1700" b="1" i="1" dirty="0"/>
              <a:t>zelfwaarde </a:t>
            </a:r>
            <a:r>
              <a:rPr lang="nl-BE" sz="1700" dirty="0"/>
              <a:t>ontwikkelen doorheen de aanpak en aan s</a:t>
            </a:r>
            <a:r>
              <a:rPr lang="nl-BE" sz="1700" b="1" i="1" dirty="0"/>
              <a:t>ociale vaardigheden</a:t>
            </a:r>
            <a:r>
              <a:rPr lang="nl-BE" sz="1700" dirty="0"/>
              <a:t> oefenen in een veilige omgeving.</a:t>
            </a:r>
          </a:p>
          <a:p>
            <a:pPr marL="0" indent="0">
              <a:lnSpc>
                <a:spcPct val="90000"/>
              </a:lnSpc>
              <a:buClr>
                <a:srgbClr val="3483DE"/>
              </a:buClr>
              <a:buNone/>
            </a:pPr>
            <a:endParaRPr lang="nl-BE" sz="1700" dirty="0"/>
          </a:p>
          <a:p>
            <a:pPr>
              <a:lnSpc>
                <a:spcPct val="90000"/>
              </a:lnSpc>
              <a:buClr>
                <a:srgbClr val="3483DE"/>
              </a:buClr>
            </a:pPr>
            <a:endParaRPr lang="nl-BE" sz="1700"/>
          </a:p>
          <a:p>
            <a:pPr>
              <a:lnSpc>
                <a:spcPct val="90000"/>
              </a:lnSpc>
              <a:buClr>
                <a:srgbClr val="3483DE"/>
              </a:buClr>
            </a:pPr>
            <a:endParaRPr lang="nl-BE" sz="1700"/>
          </a:p>
          <a:p>
            <a:pPr>
              <a:lnSpc>
                <a:spcPct val="90000"/>
              </a:lnSpc>
              <a:buClr>
                <a:srgbClr val="3483DE"/>
              </a:buClr>
            </a:pPr>
            <a:endParaRPr lang="nl-BE" sz="1700"/>
          </a:p>
        </p:txBody>
      </p:sp>
      <p:sp>
        <p:nvSpPr>
          <p:cNvPr id="13" name="Freeform 11">
            <a:extLst>
              <a:ext uri="{FF2B5EF4-FFF2-40B4-BE49-F238E27FC236}">
                <a16:creationId xmlns:a16="http://schemas.microsoft.com/office/drawing/2014/main" id="{DA1A4CE7-6399-4B37-ACE2-CFC4B4077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a:extLst>
              <a:ext uri="{FF2B5EF4-FFF2-40B4-BE49-F238E27FC236}">
                <a16:creationId xmlns:a16="http://schemas.microsoft.com/office/drawing/2014/main" id="{58BB87DE-E742-4D73-9FE1-0CB304BB6387}"/>
              </a:ext>
            </a:extLst>
          </p:cNvPr>
          <p:cNvPicPr>
            <a:picLocks noChangeAspect="1"/>
          </p:cNvPicPr>
          <p:nvPr/>
        </p:nvPicPr>
        <p:blipFill rotWithShape="1">
          <a:blip r:embed="rId2"/>
          <a:srcRect l="11149" r="26698"/>
          <a:stretch/>
        </p:blipFill>
        <p:spPr>
          <a:xfrm>
            <a:off x="4619543" y="10"/>
            <a:ext cx="7572457" cy="6853242"/>
          </a:xfrm>
          <a:prstGeom prst="rect">
            <a:avLst/>
          </a:prstGeom>
        </p:spPr>
      </p:pic>
    </p:spTree>
    <p:extLst>
      <p:ext uri="{BB962C8B-B14F-4D97-AF65-F5344CB8AC3E}">
        <p14:creationId xmlns:p14="http://schemas.microsoft.com/office/powerpoint/2010/main" val="2508204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0BF11-B66B-47F9-880E-318010903204}"/>
              </a:ext>
            </a:extLst>
          </p:cNvPr>
          <p:cNvSpPr>
            <a:spLocks noGrp="1"/>
          </p:cNvSpPr>
          <p:nvPr>
            <p:ph type="title"/>
          </p:nvPr>
        </p:nvSpPr>
        <p:spPr/>
        <p:txBody>
          <a:bodyPr/>
          <a:lstStyle/>
          <a:p>
            <a:r>
              <a:rPr lang="en-US"/>
              <a:t>Concreet aanbod</a:t>
            </a:r>
          </a:p>
        </p:txBody>
      </p:sp>
      <p:sp>
        <p:nvSpPr>
          <p:cNvPr id="3" name="Content Placeholder 2">
            <a:extLst>
              <a:ext uri="{FF2B5EF4-FFF2-40B4-BE49-F238E27FC236}">
                <a16:creationId xmlns:a16="http://schemas.microsoft.com/office/drawing/2014/main" id="{14F0B80F-3CEB-43A6-8622-BF37FFFCC3B0}"/>
              </a:ext>
            </a:extLst>
          </p:cNvPr>
          <p:cNvSpPr>
            <a:spLocks noGrp="1"/>
          </p:cNvSpPr>
          <p:nvPr>
            <p:ph idx="1"/>
          </p:nvPr>
        </p:nvSpPr>
        <p:spPr>
          <a:xfrm>
            <a:off x="2589212" y="1537677"/>
            <a:ext cx="9560169" cy="5223467"/>
          </a:xfrm>
        </p:spPr>
        <p:txBody>
          <a:bodyPr vert="horz" lIns="91440" tIns="45720" rIns="91440" bIns="45720" rtlCol="0" anchor="t">
            <a:normAutofit lnSpcReduction="10000"/>
          </a:bodyPr>
          <a:lstStyle/>
          <a:p>
            <a:r>
              <a:rPr lang="en-US" dirty="0" err="1"/>
              <a:t>Tijdens</a:t>
            </a:r>
            <a:r>
              <a:rPr lang="en-US" dirty="0"/>
              <a:t> de </a:t>
            </a:r>
            <a:r>
              <a:rPr lang="en-US" b="1" dirty="0" err="1"/>
              <a:t>schoolweken</a:t>
            </a:r>
            <a:r>
              <a:rPr lang="en-US" b="1" dirty="0"/>
              <a:t> </a:t>
            </a:r>
            <a:r>
              <a:rPr lang="en-US" dirty="0" err="1"/>
              <a:t>kunnen</a:t>
            </a:r>
            <a:r>
              <a:rPr lang="en-US" dirty="0"/>
              <a:t> we </a:t>
            </a:r>
            <a:r>
              <a:rPr lang="en-US" dirty="0" err="1"/>
              <a:t>gemiddeld</a:t>
            </a:r>
            <a:r>
              <a:rPr lang="en-US" dirty="0"/>
              <a:t> </a:t>
            </a:r>
            <a:r>
              <a:rPr lang="en-US" b="1" dirty="0"/>
              <a:t>4 </a:t>
            </a:r>
            <a:r>
              <a:rPr lang="en-US" b="1" dirty="0" err="1"/>
              <a:t>jongeren</a:t>
            </a:r>
            <a:r>
              <a:rPr lang="en-US" b="1" dirty="0"/>
              <a:t> per </a:t>
            </a:r>
            <a:r>
              <a:rPr lang="en-US" b="1" dirty="0" err="1"/>
              <a:t>dag</a:t>
            </a:r>
            <a:r>
              <a:rPr lang="en-US" dirty="0"/>
              <a:t> </a:t>
            </a:r>
            <a:r>
              <a:rPr lang="en-US" dirty="0" err="1"/>
              <a:t>opvangen</a:t>
            </a:r>
            <a:r>
              <a:rPr lang="en-US" dirty="0"/>
              <a:t>. Van </a:t>
            </a:r>
            <a:r>
              <a:rPr lang="en-US" b="1" dirty="0" err="1"/>
              <a:t>maandag</a:t>
            </a:r>
            <a:r>
              <a:rPr lang="en-US" b="1" dirty="0"/>
              <a:t> tot </a:t>
            </a:r>
            <a:r>
              <a:rPr lang="en-US" b="1" dirty="0" err="1"/>
              <a:t>vrijdag</a:t>
            </a:r>
            <a:r>
              <a:rPr lang="en-US" b="1" dirty="0"/>
              <a:t> </a:t>
            </a:r>
            <a:r>
              <a:rPr lang="en-US" dirty="0" err="1"/>
              <a:t>verwelkomen</a:t>
            </a:r>
            <a:r>
              <a:rPr lang="en-US" dirty="0"/>
              <a:t> we </a:t>
            </a:r>
            <a:r>
              <a:rPr lang="en-US" dirty="0" err="1"/>
              <a:t>onze</a:t>
            </a:r>
            <a:r>
              <a:rPr lang="en-US" dirty="0"/>
              <a:t> </a:t>
            </a:r>
            <a:r>
              <a:rPr lang="en-US" dirty="0" err="1"/>
              <a:t>jongeren</a:t>
            </a:r>
            <a:r>
              <a:rPr lang="en-US" dirty="0"/>
              <a:t> van </a:t>
            </a:r>
            <a:r>
              <a:rPr lang="en-US" b="1" dirty="0"/>
              <a:t>09.00u tot 15.30u</a:t>
            </a:r>
            <a:r>
              <a:rPr lang="en-US" dirty="0"/>
              <a:t>. </a:t>
            </a:r>
            <a:r>
              <a:rPr lang="en-US" b="1" dirty="0" err="1"/>
              <a:t>Uitgezonderd</a:t>
            </a:r>
            <a:r>
              <a:rPr lang="en-US" b="1" dirty="0"/>
              <a:t> </a:t>
            </a:r>
            <a:r>
              <a:rPr lang="en-US" dirty="0"/>
              <a:t>op </a:t>
            </a:r>
            <a:r>
              <a:rPr lang="en-US" b="1" dirty="0" err="1"/>
              <a:t>woensdag</a:t>
            </a:r>
            <a:r>
              <a:rPr lang="en-US" dirty="0"/>
              <a:t>, dan is er </a:t>
            </a:r>
            <a:r>
              <a:rPr lang="en-US" dirty="0" err="1"/>
              <a:t>wekelijks</a:t>
            </a:r>
            <a:r>
              <a:rPr lang="en-US" dirty="0"/>
              <a:t> </a:t>
            </a:r>
            <a:r>
              <a:rPr lang="en-US" dirty="0" err="1"/>
              <a:t>teamoverleg</a:t>
            </a:r>
            <a:r>
              <a:rPr lang="en-US" dirty="0"/>
              <a:t> </a:t>
            </a:r>
            <a:r>
              <a:rPr lang="en-US" dirty="0" err="1"/>
              <a:t>en</a:t>
            </a:r>
            <a:r>
              <a:rPr lang="en-US" dirty="0"/>
              <a:t> </a:t>
            </a:r>
            <a:r>
              <a:rPr lang="en-US" dirty="0" err="1"/>
              <a:t>stagegesprekken</a:t>
            </a:r>
            <a:r>
              <a:rPr lang="en-US" dirty="0"/>
              <a:t>.</a:t>
            </a:r>
          </a:p>
          <a:p>
            <a:pPr marL="0" indent="0">
              <a:buNone/>
            </a:pPr>
            <a:endParaRPr lang="en-US" dirty="0"/>
          </a:p>
          <a:p>
            <a:r>
              <a:rPr lang="en-US" dirty="0"/>
              <a:t>We </a:t>
            </a:r>
            <a:r>
              <a:rPr lang="en-US" dirty="0" err="1"/>
              <a:t>bieden</a:t>
            </a:r>
            <a:r>
              <a:rPr lang="en-US" dirty="0"/>
              <a:t> </a:t>
            </a:r>
            <a:r>
              <a:rPr lang="en-US" dirty="0" err="1"/>
              <a:t>een</a:t>
            </a:r>
            <a:r>
              <a:rPr lang="en-US" dirty="0"/>
              <a:t> </a:t>
            </a:r>
            <a:r>
              <a:rPr lang="en-US" b="1" dirty="0" err="1"/>
              <a:t>krachtgericht</a:t>
            </a:r>
            <a:r>
              <a:rPr lang="en-US" b="1" dirty="0"/>
              <a:t> </a:t>
            </a:r>
            <a:r>
              <a:rPr lang="en-US" b="1" dirty="0" err="1"/>
              <a:t>ontwikkelingstraject</a:t>
            </a:r>
            <a:r>
              <a:rPr lang="en-US" dirty="0"/>
              <a:t> </a:t>
            </a:r>
            <a:r>
              <a:rPr lang="en-US" dirty="0" err="1"/>
              <a:t>aan</a:t>
            </a:r>
            <a:r>
              <a:rPr lang="en-US" dirty="0"/>
              <a:t> van </a:t>
            </a:r>
            <a:r>
              <a:rPr lang="en-US" dirty="0" err="1"/>
              <a:t>gemiddeld</a:t>
            </a:r>
            <a:r>
              <a:rPr lang="en-US" dirty="0"/>
              <a:t> </a:t>
            </a:r>
            <a:r>
              <a:rPr lang="en-US" b="1" dirty="0"/>
              <a:t>12 </a:t>
            </a:r>
            <a:r>
              <a:rPr lang="en-US" b="1" dirty="0" err="1"/>
              <a:t>weken</a:t>
            </a:r>
            <a:r>
              <a:rPr lang="en-US" dirty="0"/>
              <a:t>. Na </a:t>
            </a:r>
            <a:r>
              <a:rPr lang="en-US" b="1" dirty="0"/>
              <a:t>6 à 8 </a:t>
            </a:r>
            <a:r>
              <a:rPr lang="en-US" b="1" dirty="0" err="1"/>
              <a:t>weken</a:t>
            </a:r>
            <a:r>
              <a:rPr lang="en-US" dirty="0"/>
              <a:t> </a:t>
            </a:r>
            <a:r>
              <a:rPr lang="en-US" dirty="0" err="1"/>
              <a:t>volgt</a:t>
            </a:r>
            <a:r>
              <a:rPr lang="en-US" dirty="0"/>
              <a:t> </a:t>
            </a:r>
            <a:r>
              <a:rPr lang="en-US" dirty="0" err="1"/>
              <a:t>een</a:t>
            </a:r>
            <a:r>
              <a:rPr lang="en-US" dirty="0"/>
              <a:t> </a:t>
            </a:r>
            <a:r>
              <a:rPr lang="en-US" b="1" dirty="0"/>
              <a:t>pitstop – moment. </a:t>
            </a:r>
            <a:r>
              <a:rPr lang="en-US" dirty="0"/>
              <a:t>Er </a:t>
            </a:r>
            <a:r>
              <a:rPr lang="en-US" dirty="0" err="1"/>
              <a:t>wordt</a:t>
            </a:r>
            <a:r>
              <a:rPr lang="en-US" dirty="0"/>
              <a:t> </a:t>
            </a:r>
            <a:r>
              <a:rPr lang="en-US" dirty="0" err="1"/>
              <a:t>rustig</a:t>
            </a:r>
            <a:r>
              <a:rPr lang="en-US" dirty="0"/>
              <a:t> de </a:t>
            </a:r>
            <a:r>
              <a:rPr lang="en-US" dirty="0" err="1"/>
              <a:t>tijd</a:t>
            </a:r>
            <a:r>
              <a:rPr lang="en-US" dirty="0"/>
              <a:t> </a:t>
            </a:r>
            <a:r>
              <a:rPr lang="en-US" dirty="0" err="1"/>
              <a:t>genomen</a:t>
            </a:r>
            <a:r>
              <a:rPr lang="en-US" dirty="0"/>
              <a:t> om </a:t>
            </a:r>
            <a:r>
              <a:rPr lang="en-US" dirty="0" err="1"/>
              <a:t>samen</a:t>
            </a:r>
            <a:r>
              <a:rPr lang="en-US" dirty="0"/>
              <a:t> </a:t>
            </a:r>
            <a:r>
              <a:rPr lang="en-US" dirty="0" err="1"/>
              <a:t>te</a:t>
            </a:r>
            <a:r>
              <a:rPr lang="en-US" dirty="0"/>
              <a:t> </a:t>
            </a:r>
            <a:r>
              <a:rPr lang="en-US" dirty="0" err="1"/>
              <a:t>kijken</a:t>
            </a:r>
            <a:r>
              <a:rPr lang="en-US" dirty="0"/>
              <a:t> </a:t>
            </a:r>
            <a:r>
              <a:rPr lang="en-US" dirty="0" err="1"/>
              <a:t>welke</a:t>
            </a:r>
            <a:r>
              <a:rPr lang="en-US" dirty="0"/>
              <a:t> </a:t>
            </a:r>
            <a:r>
              <a:rPr lang="en-US" dirty="0" err="1"/>
              <a:t>krachten</a:t>
            </a:r>
            <a:r>
              <a:rPr lang="en-US" dirty="0"/>
              <a:t> </a:t>
            </a:r>
            <a:r>
              <a:rPr lang="en-US" dirty="0" err="1"/>
              <a:t>en</a:t>
            </a:r>
            <a:r>
              <a:rPr lang="en-US" dirty="0"/>
              <a:t> </a:t>
            </a:r>
            <a:r>
              <a:rPr lang="en-US" dirty="0" err="1"/>
              <a:t>talenten</a:t>
            </a:r>
            <a:r>
              <a:rPr lang="en-US" dirty="0"/>
              <a:t> er de </a:t>
            </a:r>
            <a:r>
              <a:rPr lang="en-US" dirty="0" err="1"/>
              <a:t>voorbije</a:t>
            </a:r>
            <a:r>
              <a:rPr lang="en-US" dirty="0"/>
              <a:t>  </a:t>
            </a:r>
            <a:r>
              <a:rPr lang="en-US" dirty="0" err="1"/>
              <a:t>weken</a:t>
            </a:r>
            <a:r>
              <a:rPr lang="en-US" dirty="0"/>
              <a:t> an bod </a:t>
            </a:r>
            <a:r>
              <a:rPr lang="en-US" dirty="0" err="1"/>
              <a:t>kwamen</a:t>
            </a:r>
            <a:r>
              <a:rPr lang="en-US" dirty="0"/>
              <a:t>  </a:t>
            </a:r>
            <a:r>
              <a:rPr lang="en-US" dirty="0" err="1"/>
              <a:t>en</a:t>
            </a:r>
            <a:r>
              <a:rPr lang="en-US" dirty="0"/>
              <a:t> wat de </a:t>
            </a:r>
            <a:r>
              <a:rPr lang="en-US" dirty="0" err="1"/>
              <a:t>jongere</a:t>
            </a:r>
            <a:r>
              <a:rPr lang="en-US" dirty="0"/>
              <a:t> </a:t>
            </a:r>
            <a:r>
              <a:rPr lang="en-US" dirty="0" err="1"/>
              <a:t>graag</a:t>
            </a:r>
            <a:r>
              <a:rPr lang="en-US" dirty="0"/>
              <a:t> </a:t>
            </a:r>
            <a:r>
              <a:rPr lang="en-US" dirty="0" err="1"/>
              <a:t>nog</a:t>
            </a:r>
            <a:r>
              <a:rPr lang="en-US" dirty="0"/>
              <a:t> </a:t>
            </a:r>
            <a:r>
              <a:rPr lang="en-US" dirty="0" err="1"/>
              <a:t>wil</a:t>
            </a:r>
            <a:r>
              <a:rPr lang="en-US" dirty="0"/>
              <a:t> </a:t>
            </a:r>
            <a:r>
              <a:rPr lang="en-US" dirty="0" err="1"/>
              <a:t>bereieken</a:t>
            </a:r>
            <a:r>
              <a:rPr lang="en-US" dirty="0"/>
              <a:t> </a:t>
            </a:r>
            <a:r>
              <a:rPr lang="en-US" dirty="0" err="1"/>
              <a:t>alvorens</a:t>
            </a:r>
            <a:r>
              <a:rPr lang="en-US" dirty="0"/>
              <a:t> de </a:t>
            </a:r>
            <a:r>
              <a:rPr lang="en-US" b="1" dirty="0"/>
              <a:t>''landing''</a:t>
            </a:r>
            <a:r>
              <a:rPr lang="en-US" dirty="0"/>
              <a:t> </a:t>
            </a:r>
            <a:r>
              <a:rPr lang="en-US" dirty="0" err="1"/>
              <a:t>te</a:t>
            </a:r>
            <a:r>
              <a:rPr lang="en-US" dirty="0"/>
              <a:t> </a:t>
            </a:r>
            <a:r>
              <a:rPr lang="en-US" dirty="0" err="1"/>
              <a:t>maken</a:t>
            </a:r>
            <a:r>
              <a:rPr lang="en-US" dirty="0"/>
              <a:t> </a:t>
            </a:r>
            <a:r>
              <a:rPr lang="en-US" dirty="0" err="1"/>
              <a:t>na</a:t>
            </a:r>
            <a:r>
              <a:rPr lang="en-US" dirty="0"/>
              <a:t> 12 </a:t>
            </a:r>
            <a:r>
              <a:rPr lang="en-US" dirty="0" err="1"/>
              <a:t>weken</a:t>
            </a:r>
            <a:r>
              <a:rPr lang="en-US" dirty="0"/>
              <a:t>. De </a:t>
            </a:r>
            <a:r>
              <a:rPr lang="en-US" dirty="0" err="1"/>
              <a:t>jongere</a:t>
            </a:r>
            <a:r>
              <a:rPr lang="en-US" dirty="0"/>
              <a:t> </a:t>
            </a:r>
            <a:r>
              <a:rPr lang="en-US" dirty="0" err="1"/>
              <a:t>staat</a:t>
            </a:r>
            <a:r>
              <a:rPr lang="en-US" dirty="0"/>
              <a:t> </a:t>
            </a:r>
            <a:r>
              <a:rPr lang="en-US" dirty="0" err="1"/>
              <a:t>hier</a:t>
            </a:r>
            <a:r>
              <a:rPr lang="en-US" dirty="0"/>
              <a:t> </a:t>
            </a:r>
            <a:r>
              <a:rPr lang="en-US" dirty="0" err="1"/>
              <a:t>centraal</a:t>
            </a:r>
            <a:r>
              <a:rPr lang="en-US" dirty="0"/>
              <a:t> </a:t>
            </a:r>
            <a:r>
              <a:rPr lang="en-US" dirty="0" err="1"/>
              <a:t>en</a:t>
            </a:r>
            <a:r>
              <a:rPr lang="en-US" dirty="0"/>
              <a:t> </a:t>
            </a:r>
            <a:r>
              <a:rPr lang="en-US" dirty="0" err="1"/>
              <a:t>krijgt</a:t>
            </a:r>
            <a:r>
              <a:rPr lang="en-US" dirty="0"/>
              <a:t> de </a:t>
            </a:r>
            <a:r>
              <a:rPr lang="en-US" dirty="0" err="1"/>
              <a:t>kans</a:t>
            </a:r>
            <a:r>
              <a:rPr lang="en-US" dirty="0"/>
              <a:t> </a:t>
            </a:r>
            <a:r>
              <a:rPr lang="en-US" dirty="0" err="1"/>
              <a:t>zelf</a:t>
            </a:r>
            <a:r>
              <a:rPr lang="en-US" dirty="0"/>
              <a:t> </a:t>
            </a:r>
            <a:r>
              <a:rPr lang="en-US" dirty="0" err="1"/>
              <a:t>iets</a:t>
            </a:r>
            <a:r>
              <a:rPr lang="en-US" dirty="0"/>
              <a:t> </a:t>
            </a:r>
            <a:r>
              <a:rPr lang="en-US" dirty="0" err="1"/>
              <a:t>te</a:t>
            </a:r>
            <a:r>
              <a:rPr lang="en-US" dirty="0"/>
              <a:t> </a:t>
            </a:r>
            <a:r>
              <a:rPr lang="en-US" dirty="0" err="1"/>
              <a:t>brengen</a:t>
            </a:r>
            <a:r>
              <a:rPr lang="en-US" dirty="0"/>
              <a:t> of </a:t>
            </a:r>
            <a:r>
              <a:rPr lang="en-US" dirty="0" err="1"/>
              <a:t>tonen</a:t>
            </a:r>
            <a:r>
              <a:rPr lang="en-US" dirty="0"/>
              <a:t>.</a:t>
            </a:r>
          </a:p>
          <a:p>
            <a:pPr marL="0" indent="0">
              <a:buNone/>
            </a:pPr>
            <a:endParaRPr lang="en-US" dirty="0"/>
          </a:p>
          <a:p>
            <a:r>
              <a:rPr lang="en-US" dirty="0" err="1"/>
              <a:t>Tijdens</a:t>
            </a:r>
            <a:r>
              <a:rPr lang="en-US" dirty="0"/>
              <a:t> </a:t>
            </a:r>
            <a:r>
              <a:rPr lang="en-US" b="1" dirty="0" err="1"/>
              <a:t>schoolvakanties</a:t>
            </a:r>
            <a:r>
              <a:rPr lang="en-US" b="1" dirty="0"/>
              <a:t> </a:t>
            </a:r>
            <a:r>
              <a:rPr lang="en-US" dirty="0" err="1"/>
              <a:t>worden</a:t>
            </a:r>
            <a:r>
              <a:rPr lang="en-US" dirty="0"/>
              <a:t> </a:t>
            </a:r>
            <a:r>
              <a:rPr lang="en-US" b="1" dirty="0" err="1"/>
              <a:t>geen</a:t>
            </a:r>
            <a:r>
              <a:rPr lang="en-US" b="1" dirty="0"/>
              <a:t> </a:t>
            </a:r>
            <a:r>
              <a:rPr lang="en-US" b="1" dirty="0" err="1"/>
              <a:t>begeleidingen</a:t>
            </a:r>
            <a:r>
              <a:rPr lang="en-US" dirty="0"/>
              <a:t> </a:t>
            </a:r>
            <a:r>
              <a:rPr lang="en-US" dirty="0" err="1"/>
              <a:t>opgenomen</a:t>
            </a:r>
            <a:r>
              <a:rPr lang="en-US" dirty="0"/>
              <a:t>. (</a:t>
            </a:r>
            <a:r>
              <a:rPr lang="en-US" dirty="0" err="1"/>
              <a:t>uitgezonderd</a:t>
            </a:r>
            <a:r>
              <a:rPr lang="en-US" dirty="0"/>
              <a:t> </a:t>
            </a:r>
            <a:r>
              <a:rPr lang="en-US" dirty="0" err="1"/>
              <a:t>vankantieaanbod</a:t>
            </a:r>
            <a:r>
              <a:rPr lang="en-US" dirty="0"/>
              <a:t> 1gezin, 1 plan*)</a:t>
            </a:r>
          </a:p>
          <a:p>
            <a:pPr marL="0" indent="0">
              <a:buNone/>
            </a:pPr>
            <a:r>
              <a:rPr lang="en-US" sz="1300" dirty="0">
                <a:ea typeface="+mn-lt"/>
                <a:cs typeface="+mn-lt"/>
              </a:rPr>
              <a:t>* De WVI is </a:t>
            </a:r>
            <a:r>
              <a:rPr lang="en-US" sz="1300" dirty="0" err="1">
                <a:ea typeface="+mn-lt"/>
                <a:cs typeface="+mn-lt"/>
              </a:rPr>
              <a:t>een</a:t>
            </a:r>
            <a:r>
              <a:rPr lang="en-US" sz="1300" dirty="0">
                <a:ea typeface="+mn-lt"/>
                <a:cs typeface="+mn-lt"/>
              </a:rPr>
              <a:t> </a:t>
            </a:r>
            <a:r>
              <a:rPr lang="en-US" sz="1300" b="1" dirty="0" err="1">
                <a:ea typeface="+mn-lt"/>
                <a:cs typeface="+mn-lt"/>
              </a:rPr>
              <a:t>samenwerkingsverband</a:t>
            </a:r>
            <a:r>
              <a:rPr lang="en-US" sz="1300" b="1" dirty="0">
                <a:ea typeface="+mn-lt"/>
                <a:cs typeface="+mn-lt"/>
              </a:rPr>
              <a:t> </a:t>
            </a:r>
            <a:r>
              <a:rPr lang="en-US" sz="1300" dirty="0" err="1">
                <a:ea typeface="+mn-lt"/>
                <a:cs typeface="+mn-lt"/>
              </a:rPr>
              <a:t>aangegaan</a:t>
            </a:r>
            <a:r>
              <a:rPr lang="en-US" sz="1300" dirty="0">
                <a:ea typeface="+mn-lt"/>
                <a:cs typeface="+mn-lt"/>
              </a:rPr>
              <a:t> met</a:t>
            </a:r>
            <a:r>
              <a:rPr lang="en-US" sz="1300" b="1" dirty="0">
                <a:ea typeface="+mn-lt"/>
                <a:cs typeface="+mn-lt"/>
              </a:rPr>
              <a:t> 1 </a:t>
            </a:r>
            <a:r>
              <a:rPr lang="en-US" sz="1300" b="1" dirty="0" err="1">
                <a:ea typeface="+mn-lt"/>
                <a:cs typeface="+mn-lt"/>
              </a:rPr>
              <a:t>gezin</a:t>
            </a:r>
            <a:r>
              <a:rPr lang="en-US" sz="1300" b="1" dirty="0">
                <a:ea typeface="+mn-lt"/>
                <a:cs typeface="+mn-lt"/>
              </a:rPr>
              <a:t>, 1 plan</a:t>
            </a:r>
            <a:r>
              <a:rPr lang="en-US" sz="1300" dirty="0">
                <a:ea typeface="+mn-lt"/>
                <a:cs typeface="+mn-lt"/>
              </a:rPr>
              <a:t>. Daar </a:t>
            </a:r>
            <a:r>
              <a:rPr lang="en-US" sz="1300" dirty="0" err="1">
                <a:ea typeface="+mn-lt"/>
                <a:cs typeface="+mn-lt"/>
              </a:rPr>
              <a:t>nemen</a:t>
            </a:r>
            <a:r>
              <a:rPr lang="en-US" sz="1300" dirty="0">
                <a:ea typeface="+mn-lt"/>
                <a:cs typeface="+mn-lt"/>
              </a:rPr>
              <a:t> </a:t>
            </a:r>
            <a:r>
              <a:rPr lang="en-US" sz="1300" dirty="0" err="1">
                <a:ea typeface="+mn-lt"/>
                <a:cs typeface="+mn-lt"/>
              </a:rPr>
              <a:t>verschillende</a:t>
            </a:r>
            <a:r>
              <a:rPr lang="en-US" sz="1300" dirty="0">
                <a:ea typeface="+mn-lt"/>
                <a:cs typeface="+mn-lt"/>
              </a:rPr>
              <a:t> partners </a:t>
            </a:r>
            <a:r>
              <a:rPr lang="en-US" sz="1300" dirty="0" err="1">
                <a:ea typeface="+mn-lt"/>
                <a:cs typeface="+mn-lt"/>
              </a:rPr>
              <a:t>deel</a:t>
            </a:r>
            <a:r>
              <a:rPr lang="en-US" sz="1300" dirty="0">
                <a:ea typeface="+mn-lt"/>
                <a:cs typeface="+mn-lt"/>
              </a:rPr>
              <a:t> </a:t>
            </a:r>
            <a:r>
              <a:rPr lang="en-US" sz="1300" dirty="0" err="1">
                <a:ea typeface="+mn-lt"/>
                <a:cs typeface="+mn-lt"/>
              </a:rPr>
              <a:t>aan</a:t>
            </a:r>
            <a:r>
              <a:rPr lang="en-US" sz="1300" dirty="0">
                <a:ea typeface="+mn-lt"/>
                <a:cs typeface="+mn-lt"/>
              </a:rPr>
              <a:t> de </a:t>
            </a:r>
            <a:r>
              <a:rPr lang="en-US" sz="1300" b="1" dirty="0" err="1">
                <a:ea typeface="+mn-lt"/>
                <a:cs typeface="+mn-lt"/>
              </a:rPr>
              <a:t>intersectorale</a:t>
            </a:r>
            <a:r>
              <a:rPr lang="en-US" sz="1300" b="1" dirty="0">
                <a:ea typeface="+mn-lt"/>
                <a:cs typeface="+mn-lt"/>
              </a:rPr>
              <a:t> </a:t>
            </a:r>
            <a:r>
              <a:rPr lang="en-US" sz="1300" b="1" dirty="0" err="1">
                <a:ea typeface="+mn-lt"/>
                <a:cs typeface="+mn-lt"/>
              </a:rPr>
              <a:t>partnertafel</a:t>
            </a:r>
            <a:r>
              <a:rPr lang="en-US" sz="1300" dirty="0">
                <a:ea typeface="+mn-lt"/>
                <a:cs typeface="+mn-lt"/>
              </a:rPr>
              <a:t>. De </a:t>
            </a:r>
            <a:r>
              <a:rPr lang="en-US" sz="1300" dirty="0" err="1">
                <a:ea typeface="+mn-lt"/>
                <a:cs typeface="+mn-lt"/>
              </a:rPr>
              <a:t>bedoeling</a:t>
            </a:r>
            <a:r>
              <a:rPr lang="en-US" sz="1300" dirty="0">
                <a:ea typeface="+mn-lt"/>
                <a:cs typeface="+mn-lt"/>
              </a:rPr>
              <a:t> is om op </a:t>
            </a:r>
            <a:r>
              <a:rPr lang="en-US" sz="1300" dirty="0" err="1">
                <a:ea typeface="+mn-lt"/>
                <a:cs typeface="+mn-lt"/>
              </a:rPr>
              <a:t>een</a:t>
            </a:r>
            <a:r>
              <a:rPr lang="en-US" sz="1300" b="1" i="1" dirty="0">
                <a:ea typeface="+mn-lt"/>
                <a:cs typeface="+mn-lt"/>
              </a:rPr>
              <a:t> </a:t>
            </a:r>
            <a:r>
              <a:rPr lang="en-US" sz="1300" b="1" i="1" dirty="0" err="1">
                <a:ea typeface="+mn-lt"/>
                <a:cs typeface="+mn-lt"/>
              </a:rPr>
              <a:t>innovatieve</a:t>
            </a:r>
            <a:r>
              <a:rPr lang="en-US" sz="1300" b="1" i="1" dirty="0">
                <a:ea typeface="+mn-lt"/>
                <a:cs typeface="+mn-lt"/>
              </a:rPr>
              <a:t> </a:t>
            </a:r>
            <a:r>
              <a:rPr lang="en-US" sz="1300" b="1" i="1" dirty="0" err="1">
                <a:ea typeface="+mn-lt"/>
                <a:cs typeface="+mn-lt"/>
              </a:rPr>
              <a:t>manier</a:t>
            </a:r>
            <a:r>
              <a:rPr lang="en-US" sz="1300" b="1" i="1" dirty="0">
                <a:ea typeface="+mn-lt"/>
                <a:cs typeface="+mn-lt"/>
              </a:rPr>
              <a:t> </a:t>
            </a:r>
            <a:r>
              <a:rPr lang="en-US" sz="1300" b="1" i="1" dirty="0" err="1">
                <a:ea typeface="+mn-lt"/>
                <a:cs typeface="+mn-lt"/>
              </a:rPr>
              <a:t>samen</a:t>
            </a:r>
            <a:r>
              <a:rPr lang="en-US" sz="1300" b="1" i="1" dirty="0">
                <a:ea typeface="+mn-lt"/>
                <a:cs typeface="+mn-lt"/>
              </a:rPr>
              <a:t> </a:t>
            </a:r>
            <a:r>
              <a:rPr lang="en-US" sz="1300" b="1" i="1" dirty="0" err="1">
                <a:ea typeface="+mn-lt"/>
                <a:cs typeface="+mn-lt"/>
              </a:rPr>
              <a:t>te</a:t>
            </a:r>
            <a:r>
              <a:rPr lang="en-US" sz="1300" b="1" i="1" dirty="0">
                <a:ea typeface="+mn-lt"/>
                <a:cs typeface="+mn-lt"/>
              </a:rPr>
              <a:t> </a:t>
            </a:r>
            <a:r>
              <a:rPr lang="en-US" sz="1300" b="1" i="1" dirty="0" err="1">
                <a:ea typeface="+mn-lt"/>
                <a:cs typeface="+mn-lt"/>
              </a:rPr>
              <a:t>werken</a:t>
            </a:r>
            <a:r>
              <a:rPr lang="en-US" sz="1300" dirty="0">
                <a:ea typeface="+mn-lt"/>
                <a:cs typeface="+mn-lt"/>
              </a:rPr>
              <a:t> </a:t>
            </a:r>
            <a:r>
              <a:rPr lang="en-US" sz="1300" dirty="0" err="1">
                <a:ea typeface="+mn-lt"/>
                <a:cs typeface="+mn-lt"/>
              </a:rPr>
              <a:t>en</a:t>
            </a:r>
            <a:r>
              <a:rPr lang="en-US" sz="1300" dirty="0">
                <a:ea typeface="+mn-lt"/>
                <a:cs typeface="+mn-lt"/>
              </a:rPr>
              <a:t> </a:t>
            </a:r>
            <a:r>
              <a:rPr lang="en-US" sz="1300" dirty="0" err="1">
                <a:ea typeface="+mn-lt"/>
                <a:cs typeface="+mn-lt"/>
              </a:rPr>
              <a:t>naar</a:t>
            </a:r>
            <a:r>
              <a:rPr lang="en-US" sz="1300" dirty="0">
                <a:ea typeface="+mn-lt"/>
                <a:cs typeface="+mn-lt"/>
              </a:rPr>
              <a:t> </a:t>
            </a:r>
            <a:r>
              <a:rPr lang="en-US" sz="1300" b="1" i="1" dirty="0" err="1">
                <a:ea typeface="+mn-lt"/>
                <a:cs typeface="+mn-lt"/>
              </a:rPr>
              <a:t>oplossingen</a:t>
            </a:r>
            <a:r>
              <a:rPr lang="en-US" sz="1300" b="1" i="1" dirty="0">
                <a:ea typeface="+mn-lt"/>
                <a:cs typeface="+mn-lt"/>
              </a:rPr>
              <a:t> </a:t>
            </a:r>
            <a:r>
              <a:rPr lang="en-US" sz="1300" dirty="0" err="1">
                <a:ea typeface="+mn-lt"/>
                <a:cs typeface="+mn-lt"/>
              </a:rPr>
              <a:t>te</a:t>
            </a:r>
            <a:r>
              <a:rPr lang="en-US" sz="1300" dirty="0">
                <a:ea typeface="+mn-lt"/>
                <a:cs typeface="+mn-lt"/>
              </a:rPr>
              <a:t> </a:t>
            </a:r>
            <a:r>
              <a:rPr lang="en-US" sz="1300" dirty="0" err="1">
                <a:ea typeface="+mn-lt"/>
                <a:cs typeface="+mn-lt"/>
              </a:rPr>
              <a:t>zoeken</a:t>
            </a:r>
            <a:r>
              <a:rPr lang="en-US" sz="1300" dirty="0">
                <a:ea typeface="+mn-lt"/>
                <a:cs typeface="+mn-lt"/>
              </a:rPr>
              <a:t> </a:t>
            </a:r>
            <a:r>
              <a:rPr lang="en-US" sz="1300" dirty="0" err="1">
                <a:ea typeface="+mn-lt"/>
                <a:cs typeface="+mn-lt"/>
              </a:rPr>
              <a:t>voor</a:t>
            </a:r>
            <a:r>
              <a:rPr lang="en-US" sz="1300" dirty="0">
                <a:ea typeface="+mn-lt"/>
                <a:cs typeface="+mn-lt"/>
              </a:rPr>
              <a:t> </a:t>
            </a:r>
            <a:r>
              <a:rPr lang="en-US" sz="1300" b="1" i="1" dirty="0" err="1">
                <a:ea typeface="+mn-lt"/>
                <a:cs typeface="+mn-lt"/>
              </a:rPr>
              <a:t>gezinnen</a:t>
            </a:r>
            <a:r>
              <a:rPr lang="en-US" sz="1300" b="1" i="1" dirty="0">
                <a:ea typeface="+mn-lt"/>
                <a:cs typeface="+mn-lt"/>
              </a:rPr>
              <a:t> </a:t>
            </a:r>
            <a:r>
              <a:rPr lang="en-US" sz="1300" dirty="0">
                <a:ea typeface="+mn-lt"/>
                <a:cs typeface="+mn-lt"/>
              </a:rPr>
              <a:t>met </a:t>
            </a:r>
            <a:r>
              <a:rPr lang="en-US" sz="1300" dirty="0" err="1">
                <a:ea typeface="+mn-lt"/>
                <a:cs typeface="+mn-lt"/>
              </a:rPr>
              <a:t>een</a:t>
            </a:r>
            <a:r>
              <a:rPr lang="en-US" sz="1300" b="1" i="1" dirty="0">
                <a:ea typeface="+mn-lt"/>
                <a:cs typeface="+mn-lt"/>
              </a:rPr>
              <a:t> acute </a:t>
            </a:r>
            <a:r>
              <a:rPr lang="en-US" sz="1300" b="1" i="1" dirty="0" err="1">
                <a:ea typeface="+mn-lt"/>
                <a:cs typeface="+mn-lt"/>
              </a:rPr>
              <a:t>hulpvraag</a:t>
            </a:r>
            <a:r>
              <a:rPr lang="en-US" sz="1300" b="1" i="1" dirty="0">
                <a:ea typeface="+mn-lt"/>
                <a:cs typeface="+mn-lt"/>
              </a:rPr>
              <a:t> </a:t>
            </a:r>
            <a:r>
              <a:rPr lang="en-US" sz="1300" dirty="0" err="1">
                <a:ea typeface="+mn-lt"/>
                <a:cs typeface="+mn-lt"/>
              </a:rPr>
              <a:t>waarbij</a:t>
            </a:r>
            <a:r>
              <a:rPr lang="en-US" sz="1300" dirty="0">
                <a:ea typeface="+mn-lt"/>
                <a:cs typeface="+mn-lt"/>
              </a:rPr>
              <a:t> de </a:t>
            </a:r>
            <a:r>
              <a:rPr lang="en-US" sz="1300" b="1" i="1" dirty="0" err="1">
                <a:ea typeface="+mn-lt"/>
                <a:cs typeface="+mn-lt"/>
              </a:rPr>
              <a:t>wachttijd</a:t>
            </a:r>
            <a:r>
              <a:rPr lang="en-US" sz="1300" b="1" i="1" dirty="0">
                <a:ea typeface="+mn-lt"/>
                <a:cs typeface="+mn-lt"/>
              </a:rPr>
              <a:t> </a:t>
            </a:r>
            <a:r>
              <a:rPr lang="en-US" sz="1300" dirty="0" err="1">
                <a:ea typeface="+mn-lt"/>
                <a:cs typeface="+mn-lt"/>
              </a:rPr>
              <a:t>voor</a:t>
            </a:r>
            <a:r>
              <a:rPr lang="en-US" sz="1300" dirty="0">
                <a:ea typeface="+mn-lt"/>
                <a:cs typeface="+mn-lt"/>
              </a:rPr>
              <a:t> </a:t>
            </a:r>
            <a:r>
              <a:rPr lang="en-US" sz="1300" b="1" i="1" dirty="0" err="1">
                <a:ea typeface="+mn-lt"/>
                <a:cs typeface="+mn-lt"/>
              </a:rPr>
              <a:t>reguliere</a:t>
            </a:r>
            <a:r>
              <a:rPr lang="en-US" sz="1300" b="1" i="1" dirty="0">
                <a:ea typeface="+mn-lt"/>
                <a:cs typeface="+mn-lt"/>
              </a:rPr>
              <a:t> </a:t>
            </a:r>
            <a:r>
              <a:rPr lang="en-US" sz="1300" b="1" i="1" dirty="0" err="1">
                <a:ea typeface="+mn-lt"/>
                <a:cs typeface="+mn-lt"/>
              </a:rPr>
              <a:t>hulp</a:t>
            </a:r>
            <a:r>
              <a:rPr lang="en-US" sz="1300" b="1" i="1" dirty="0">
                <a:ea typeface="+mn-lt"/>
                <a:cs typeface="+mn-lt"/>
              </a:rPr>
              <a:t> </a:t>
            </a:r>
            <a:r>
              <a:rPr lang="en-US" sz="1300" dirty="0" err="1">
                <a:ea typeface="+mn-lt"/>
                <a:cs typeface="+mn-lt"/>
              </a:rPr>
              <a:t>te</a:t>
            </a:r>
            <a:r>
              <a:rPr lang="en-US" sz="1300" dirty="0">
                <a:ea typeface="+mn-lt"/>
                <a:cs typeface="+mn-lt"/>
              </a:rPr>
              <a:t> lang is. Binnen </a:t>
            </a:r>
            <a:r>
              <a:rPr lang="en-US" sz="1300" dirty="0" err="1">
                <a:ea typeface="+mn-lt"/>
                <a:cs typeface="+mn-lt"/>
              </a:rPr>
              <a:t>deze</a:t>
            </a:r>
            <a:r>
              <a:rPr lang="en-US" sz="1300" dirty="0">
                <a:ea typeface="+mn-lt"/>
                <a:cs typeface="+mn-lt"/>
              </a:rPr>
              <a:t> </a:t>
            </a:r>
            <a:r>
              <a:rPr lang="en-US" sz="1300" dirty="0" err="1">
                <a:ea typeface="+mn-lt"/>
                <a:cs typeface="+mn-lt"/>
              </a:rPr>
              <a:t>partnertafel</a:t>
            </a:r>
            <a:r>
              <a:rPr lang="en-US" sz="1300" dirty="0">
                <a:ea typeface="+mn-lt"/>
                <a:cs typeface="+mn-lt"/>
              </a:rPr>
              <a:t> </a:t>
            </a:r>
            <a:r>
              <a:rPr lang="en-US" sz="1300" b="1" i="1" dirty="0" err="1">
                <a:ea typeface="+mn-lt"/>
                <a:cs typeface="+mn-lt"/>
              </a:rPr>
              <a:t>werken</a:t>
            </a:r>
            <a:r>
              <a:rPr lang="en-US" sz="1300" b="1" i="1" dirty="0">
                <a:ea typeface="+mn-lt"/>
                <a:cs typeface="+mn-lt"/>
              </a:rPr>
              <a:t> we </a:t>
            </a:r>
            <a:r>
              <a:rPr lang="en-US" sz="1300" b="1" i="1" dirty="0" err="1">
                <a:ea typeface="+mn-lt"/>
                <a:cs typeface="+mn-lt"/>
              </a:rPr>
              <a:t>samen</a:t>
            </a:r>
            <a:r>
              <a:rPr lang="en-US" sz="1300" b="1" i="1" dirty="0">
                <a:ea typeface="+mn-lt"/>
                <a:cs typeface="+mn-lt"/>
              </a:rPr>
              <a:t> </a:t>
            </a:r>
            <a:r>
              <a:rPr lang="en-US" sz="1300" dirty="0" err="1">
                <a:ea typeface="+mn-lt"/>
                <a:cs typeface="+mn-lt"/>
              </a:rPr>
              <a:t>binnen</a:t>
            </a:r>
            <a:r>
              <a:rPr lang="en-US" sz="1300" dirty="0">
                <a:ea typeface="+mn-lt"/>
                <a:cs typeface="+mn-lt"/>
              </a:rPr>
              <a:t> </a:t>
            </a:r>
            <a:r>
              <a:rPr lang="en-US" sz="1300" b="1" i="1" dirty="0" err="1">
                <a:ea typeface="+mn-lt"/>
                <a:cs typeface="+mn-lt"/>
              </a:rPr>
              <a:t>complexe</a:t>
            </a:r>
            <a:r>
              <a:rPr lang="en-US" sz="1300" b="1" i="1" dirty="0">
                <a:ea typeface="+mn-lt"/>
                <a:cs typeface="+mn-lt"/>
              </a:rPr>
              <a:t> </a:t>
            </a:r>
            <a:r>
              <a:rPr lang="en-US" sz="1300" b="1" i="1" dirty="0" err="1">
                <a:ea typeface="+mn-lt"/>
                <a:cs typeface="+mn-lt"/>
              </a:rPr>
              <a:t>casussen</a:t>
            </a:r>
            <a:r>
              <a:rPr lang="en-US" sz="1300" b="1" i="1" dirty="0">
                <a:ea typeface="+mn-lt"/>
                <a:cs typeface="+mn-lt"/>
              </a:rPr>
              <a:t> </a:t>
            </a:r>
            <a:r>
              <a:rPr lang="en-US" sz="1300" dirty="0" err="1">
                <a:ea typeface="+mn-lt"/>
                <a:cs typeface="+mn-lt"/>
              </a:rPr>
              <a:t>vanuit</a:t>
            </a:r>
            <a:r>
              <a:rPr lang="en-US" sz="1300" dirty="0">
                <a:ea typeface="+mn-lt"/>
                <a:cs typeface="+mn-lt"/>
              </a:rPr>
              <a:t> </a:t>
            </a:r>
            <a:r>
              <a:rPr lang="en-US" sz="1300" dirty="0" err="1">
                <a:ea typeface="+mn-lt"/>
                <a:cs typeface="+mn-lt"/>
              </a:rPr>
              <a:t>een</a:t>
            </a:r>
            <a:r>
              <a:rPr lang="en-US" sz="1300" b="1" i="1" dirty="0">
                <a:ea typeface="+mn-lt"/>
                <a:cs typeface="+mn-lt"/>
              </a:rPr>
              <a:t> </a:t>
            </a:r>
            <a:r>
              <a:rPr lang="en-US" sz="1300" b="1" i="1" dirty="0" err="1">
                <a:ea typeface="+mn-lt"/>
                <a:cs typeface="+mn-lt"/>
              </a:rPr>
              <a:t>gedeelde</a:t>
            </a:r>
            <a:r>
              <a:rPr lang="en-US" sz="1300" b="1" i="1" dirty="0">
                <a:ea typeface="+mn-lt"/>
                <a:cs typeface="+mn-lt"/>
              </a:rPr>
              <a:t> </a:t>
            </a:r>
            <a:r>
              <a:rPr lang="en-US" sz="1300" b="1" i="1" dirty="0" err="1">
                <a:ea typeface="+mn-lt"/>
                <a:cs typeface="+mn-lt"/>
              </a:rPr>
              <a:t>verantwoordelijkheid</a:t>
            </a:r>
            <a:r>
              <a:rPr lang="en-US" sz="1300" dirty="0">
                <a:ea typeface="+mn-lt"/>
                <a:cs typeface="+mn-lt"/>
              </a:rPr>
              <a:t>. De WVI </a:t>
            </a:r>
            <a:r>
              <a:rPr lang="en-US" sz="1300" dirty="0" err="1">
                <a:ea typeface="+mn-lt"/>
                <a:cs typeface="+mn-lt"/>
              </a:rPr>
              <a:t>heeft</a:t>
            </a:r>
            <a:r>
              <a:rPr lang="en-US" sz="1300" dirty="0">
                <a:ea typeface="+mn-lt"/>
                <a:cs typeface="+mn-lt"/>
              </a:rPr>
              <a:t> </a:t>
            </a:r>
            <a:r>
              <a:rPr lang="en-US" sz="1300" dirty="0" err="1">
                <a:ea typeface="+mn-lt"/>
                <a:cs typeface="+mn-lt"/>
              </a:rPr>
              <a:t>een</a:t>
            </a:r>
            <a:r>
              <a:rPr lang="en-US" sz="1300" dirty="0">
                <a:ea typeface="+mn-lt"/>
                <a:cs typeface="+mn-lt"/>
              </a:rPr>
              <a:t> </a:t>
            </a:r>
            <a:r>
              <a:rPr lang="en-US" sz="1300" b="1" i="1" dirty="0" err="1">
                <a:ea typeface="+mn-lt"/>
                <a:cs typeface="+mn-lt"/>
              </a:rPr>
              <a:t>specifiek</a:t>
            </a:r>
            <a:r>
              <a:rPr lang="en-US" sz="1300" b="1" i="1" dirty="0">
                <a:ea typeface="+mn-lt"/>
                <a:cs typeface="+mn-lt"/>
              </a:rPr>
              <a:t> </a:t>
            </a:r>
            <a:r>
              <a:rPr lang="en-US" sz="1300" b="1" i="1" dirty="0" err="1">
                <a:ea typeface="+mn-lt"/>
                <a:cs typeface="+mn-lt"/>
              </a:rPr>
              <a:t>aanbod</a:t>
            </a:r>
            <a:r>
              <a:rPr lang="en-US" sz="1300" dirty="0">
                <a:ea typeface="+mn-lt"/>
                <a:cs typeface="+mn-lt"/>
              </a:rPr>
              <a:t> </a:t>
            </a:r>
            <a:r>
              <a:rPr lang="en-US" sz="1300" dirty="0" err="1">
                <a:ea typeface="+mn-lt"/>
                <a:cs typeface="+mn-lt"/>
              </a:rPr>
              <a:t>voor</a:t>
            </a:r>
            <a:r>
              <a:rPr lang="en-US" sz="1300" b="1" dirty="0">
                <a:ea typeface="+mn-lt"/>
                <a:cs typeface="+mn-lt"/>
              </a:rPr>
              <a:t> 1 gezin,1plan</a:t>
            </a:r>
            <a:r>
              <a:rPr lang="en-US" sz="1300" dirty="0">
                <a:ea typeface="+mn-lt"/>
                <a:cs typeface="+mn-lt"/>
              </a:rPr>
              <a:t> </a:t>
            </a:r>
            <a:r>
              <a:rPr lang="en-US" sz="1300" dirty="0" err="1">
                <a:ea typeface="+mn-lt"/>
                <a:cs typeface="+mn-lt"/>
              </a:rPr>
              <a:t>uitgewerkt</a:t>
            </a:r>
            <a:r>
              <a:rPr lang="en-US" sz="1300" dirty="0">
                <a:ea typeface="+mn-lt"/>
                <a:cs typeface="+mn-lt"/>
              </a:rPr>
              <a:t> </a:t>
            </a:r>
            <a:r>
              <a:rPr lang="en-US" sz="1300" dirty="0" err="1">
                <a:ea typeface="+mn-lt"/>
                <a:cs typeface="+mn-lt"/>
              </a:rPr>
              <a:t>waar</a:t>
            </a:r>
            <a:r>
              <a:rPr lang="en-US" sz="1300" dirty="0">
                <a:ea typeface="+mn-lt"/>
                <a:cs typeface="+mn-lt"/>
              </a:rPr>
              <a:t> </a:t>
            </a:r>
            <a:r>
              <a:rPr lang="en-US" sz="1300" b="1" i="1" dirty="0" err="1">
                <a:ea typeface="+mn-lt"/>
                <a:cs typeface="+mn-lt"/>
              </a:rPr>
              <a:t>onder</a:t>
            </a:r>
            <a:r>
              <a:rPr lang="en-US" sz="1300" b="1" i="1" dirty="0">
                <a:ea typeface="+mn-lt"/>
                <a:cs typeface="+mn-lt"/>
              </a:rPr>
              <a:t> </a:t>
            </a:r>
            <a:r>
              <a:rPr lang="en-US" sz="1300" b="1" i="1" dirty="0" err="1">
                <a:ea typeface="+mn-lt"/>
                <a:cs typeface="+mn-lt"/>
              </a:rPr>
              <a:t>meer</a:t>
            </a:r>
            <a:r>
              <a:rPr lang="en-US" sz="1300" dirty="0">
                <a:ea typeface="+mn-lt"/>
                <a:cs typeface="+mn-lt"/>
              </a:rPr>
              <a:t> </a:t>
            </a:r>
            <a:r>
              <a:rPr lang="en-US" sz="1300" dirty="0" err="1">
                <a:ea typeface="+mn-lt"/>
                <a:cs typeface="+mn-lt"/>
              </a:rPr>
              <a:t>een</a:t>
            </a:r>
            <a:r>
              <a:rPr lang="en-US" sz="1300" dirty="0">
                <a:ea typeface="+mn-lt"/>
                <a:cs typeface="+mn-lt"/>
              </a:rPr>
              <a:t> </a:t>
            </a:r>
            <a:r>
              <a:rPr lang="en-US" sz="1300" b="1" i="1" dirty="0" err="1">
                <a:ea typeface="+mn-lt"/>
                <a:cs typeface="+mn-lt"/>
              </a:rPr>
              <a:t>vakantieaanbod</a:t>
            </a:r>
            <a:r>
              <a:rPr lang="en-US" sz="1300" b="1" i="1" dirty="0">
                <a:ea typeface="+mn-lt"/>
                <a:cs typeface="+mn-lt"/>
              </a:rPr>
              <a:t> </a:t>
            </a:r>
            <a:r>
              <a:rPr lang="en-US" sz="1300" dirty="0" err="1">
                <a:ea typeface="+mn-lt"/>
                <a:cs typeface="+mn-lt"/>
              </a:rPr>
              <a:t>aan</a:t>
            </a:r>
            <a:r>
              <a:rPr lang="en-US" sz="1300" dirty="0">
                <a:ea typeface="+mn-lt"/>
                <a:cs typeface="+mn-lt"/>
              </a:rPr>
              <a:t> </a:t>
            </a:r>
            <a:r>
              <a:rPr lang="en-US" sz="1300" dirty="0" err="1">
                <a:ea typeface="+mn-lt"/>
                <a:cs typeface="+mn-lt"/>
              </a:rPr>
              <a:t>gekoppeld</a:t>
            </a:r>
            <a:r>
              <a:rPr lang="en-US" sz="1300" dirty="0">
                <a:ea typeface="+mn-lt"/>
                <a:cs typeface="+mn-lt"/>
              </a:rPr>
              <a:t> is.</a:t>
            </a:r>
          </a:p>
          <a:p>
            <a:pPr marL="0" indent="0">
              <a:buNone/>
            </a:pPr>
            <a:endParaRPr lang="en-US" sz="1000" dirty="0">
              <a:ea typeface="+mn-lt"/>
              <a:cs typeface="+mn-lt"/>
            </a:endParaRPr>
          </a:p>
          <a:p>
            <a:pPr marL="0" indent="0">
              <a:buNone/>
            </a:pPr>
            <a:endParaRPr lang="en-US" sz="1000" dirty="0"/>
          </a:p>
          <a:p>
            <a:endParaRPr lang="en-US" dirty="0"/>
          </a:p>
          <a:p>
            <a:endParaRPr lang="en-US" dirty="0"/>
          </a:p>
          <a:p>
            <a:endParaRPr lang="en-US" dirty="0"/>
          </a:p>
        </p:txBody>
      </p:sp>
    </p:spTree>
    <p:extLst>
      <p:ext uri="{BB962C8B-B14F-4D97-AF65-F5344CB8AC3E}">
        <p14:creationId xmlns:p14="http://schemas.microsoft.com/office/powerpoint/2010/main" val="1505225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7" name="Rectangle 8">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80BF11-B66B-47F9-880E-318010903204}"/>
              </a:ext>
            </a:extLst>
          </p:cNvPr>
          <p:cNvSpPr>
            <a:spLocks noGrp="1"/>
          </p:cNvSpPr>
          <p:nvPr>
            <p:ph type="title"/>
          </p:nvPr>
        </p:nvSpPr>
        <p:spPr>
          <a:xfrm>
            <a:off x="1035201" y="3081555"/>
            <a:ext cx="3118360" cy="3029344"/>
          </a:xfrm>
        </p:spPr>
        <p:txBody>
          <a:bodyPr>
            <a:normAutofit/>
          </a:bodyPr>
          <a:lstStyle/>
          <a:p>
            <a:r>
              <a:rPr lang="en-US" sz="2400" dirty="0">
                <a:solidFill>
                  <a:schemeClr val="bg1"/>
                </a:solidFill>
              </a:rPr>
              <a:t>Wat </a:t>
            </a:r>
            <a:r>
              <a:rPr lang="en-US" sz="2400" dirty="0" err="1">
                <a:solidFill>
                  <a:schemeClr val="bg1"/>
                </a:solidFill>
              </a:rPr>
              <a:t>doen</a:t>
            </a:r>
            <a:r>
              <a:rPr lang="en-US" sz="2400" dirty="0">
                <a:solidFill>
                  <a:schemeClr val="bg1"/>
                </a:solidFill>
              </a:rPr>
              <a:t> we </a:t>
            </a:r>
            <a:r>
              <a:rPr lang="en-US" sz="2400" dirty="0" err="1">
                <a:solidFill>
                  <a:schemeClr val="bg1"/>
                </a:solidFill>
              </a:rPr>
              <a:t>doorheen</a:t>
            </a:r>
            <a:r>
              <a:rPr lang="en-US" sz="2400" dirty="0">
                <a:solidFill>
                  <a:schemeClr val="bg1"/>
                </a:solidFill>
              </a:rPr>
              <a:t> de </a:t>
            </a:r>
            <a:r>
              <a:rPr lang="en-US" sz="2400" dirty="0" err="1">
                <a:solidFill>
                  <a:schemeClr val="bg1"/>
                </a:solidFill>
              </a:rPr>
              <a:t>dag</a:t>
            </a:r>
            <a:r>
              <a:rPr lang="en-US" sz="2400" dirty="0">
                <a:solidFill>
                  <a:schemeClr val="bg1"/>
                </a:solidFill>
              </a:rPr>
              <a:t>? </a:t>
            </a:r>
          </a:p>
        </p:txBody>
      </p:sp>
      <p:sp>
        <p:nvSpPr>
          <p:cNvPr id="28"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29" name="Rectangle 12">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0" name="Content Placeholder 2">
            <a:extLst>
              <a:ext uri="{FF2B5EF4-FFF2-40B4-BE49-F238E27FC236}">
                <a16:creationId xmlns:a16="http://schemas.microsoft.com/office/drawing/2014/main" id="{FB2BBDA7-64C1-3010-92EF-3AD02E697609}"/>
              </a:ext>
            </a:extLst>
          </p:cNvPr>
          <p:cNvGraphicFramePr>
            <a:graphicFrameLocks noGrp="1"/>
          </p:cNvGraphicFramePr>
          <p:nvPr>
            <p:ph idx="1"/>
            <p:extLst>
              <p:ext uri="{D42A27DB-BD31-4B8C-83A1-F6EECF244321}">
                <p14:modId xmlns:p14="http://schemas.microsoft.com/office/powerpoint/2010/main" val="2265294137"/>
              </p:ext>
            </p:extLst>
          </p:nvPr>
        </p:nvGraphicFramePr>
        <p:xfrm>
          <a:off x="4713144" y="-130218"/>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3" name="Afbeelding 53" descr="Afbeelding met gras, boom, buiten&#10;&#10;Automatisch gegenereerde beschrijving">
            <a:extLst>
              <a:ext uri="{FF2B5EF4-FFF2-40B4-BE49-F238E27FC236}">
                <a16:creationId xmlns:a16="http://schemas.microsoft.com/office/drawing/2014/main" id="{DFE42E36-40D0-D583-0677-E0EBF82C8715}"/>
              </a:ext>
            </a:extLst>
          </p:cNvPr>
          <p:cNvPicPr>
            <a:picLocks noChangeAspect="1"/>
          </p:cNvPicPr>
          <p:nvPr/>
        </p:nvPicPr>
        <p:blipFill rotWithShape="1">
          <a:blip r:embed="rId7"/>
          <a:srcRect l="21569" t="20915" r="23529" b="15686"/>
          <a:stretch/>
        </p:blipFill>
        <p:spPr>
          <a:xfrm>
            <a:off x="5094280" y="4792428"/>
            <a:ext cx="2167654" cy="1875638"/>
          </a:xfrm>
          <a:prstGeom prst="rect">
            <a:avLst/>
          </a:prstGeom>
        </p:spPr>
      </p:pic>
      <p:pic>
        <p:nvPicPr>
          <p:cNvPr id="62" name="Afbeelding 62" descr="Afbeelding met zoogdier, haasachtigen&#10;&#10;Automatisch gegenereerde beschrijving">
            <a:extLst>
              <a:ext uri="{FF2B5EF4-FFF2-40B4-BE49-F238E27FC236}">
                <a16:creationId xmlns:a16="http://schemas.microsoft.com/office/drawing/2014/main" id="{03B070CA-BECE-7A5B-FEC9-F8C68A8DCEB8}"/>
              </a:ext>
            </a:extLst>
          </p:cNvPr>
          <p:cNvPicPr>
            <a:picLocks noChangeAspect="1"/>
          </p:cNvPicPr>
          <p:nvPr/>
        </p:nvPicPr>
        <p:blipFill>
          <a:blip r:embed="rId8"/>
          <a:stretch>
            <a:fillRect/>
          </a:stretch>
        </p:blipFill>
        <p:spPr>
          <a:xfrm>
            <a:off x="8329343" y="4759349"/>
            <a:ext cx="2306106" cy="1924786"/>
          </a:xfrm>
          <a:prstGeom prst="rect">
            <a:avLst/>
          </a:prstGeom>
        </p:spPr>
      </p:pic>
    </p:spTree>
    <p:extLst>
      <p:ext uri="{BB962C8B-B14F-4D97-AF65-F5344CB8AC3E}">
        <p14:creationId xmlns:p14="http://schemas.microsoft.com/office/powerpoint/2010/main" val="1554769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7E8610-2DF7-4AF0-B876-0F3B7882A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C8C023-62A6-4DA0-8DF4-3F4EA9409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C9497889-027A-43F1-8B93-6AD669DF2ED4}"/>
              </a:ext>
            </a:extLst>
          </p:cNvPr>
          <p:cNvSpPr>
            <a:spLocks noGrp="1"/>
          </p:cNvSpPr>
          <p:nvPr>
            <p:ph type="title"/>
          </p:nvPr>
        </p:nvSpPr>
        <p:spPr>
          <a:xfrm>
            <a:off x="1843391" y="624110"/>
            <a:ext cx="9383408" cy="1280890"/>
          </a:xfrm>
        </p:spPr>
        <p:txBody>
          <a:bodyPr>
            <a:normAutofit/>
          </a:bodyPr>
          <a:lstStyle/>
          <a:p>
            <a:r>
              <a:rPr lang="nl-BE">
                <a:solidFill>
                  <a:schemeClr val="bg1"/>
                </a:solidFill>
              </a:rPr>
              <a:t>Jongerentraject </a:t>
            </a:r>
          </a:p>
        </p:txBody>
      </p:sp>
      <p:sp>
        <p:nvSpPr>
          <p:cNvPr id="13" name="Freeform 11">
            <a:extLst>
              <a:ext uri="{FF2B5EF4-FFF2-40B4-BE49-F238E27FC236}">
                <a16:creationId xmlns:a16="http://schemas.microsoft.com/office/drawing/2014/main" id="{26B9FE07-322E-43FB-8707-C9826BD90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5" name="Tijdelijke aanduiding voor inhoud 2">
            <a:extLst>
              <a:ext uri="{FF2B5EF4-FFF2-40B4-BE49-F238E27FC236}">
                <a16:creationId xmlns:a16="http://schemas.microsoft.com/office/drawing/2014/main" id="{7EAE9DF6-27FA-49C1-9711-0C1D862D75A9}"/>
              </a:ext>
            </a:extLst>
          </p:cNvPr>
          <p:cNvGraphicFramePr>
            <a:graphicFrameLocks noGrp="1"/>
          </p:cNvGraphicFramePr>
          <p:nvPr>
            <p:ph idx="1"/>
            <p:extLst>
              <p:ext uri="{D42A27DB-BD31-4B8C-83A1-F6EECF244321}">
                <p14:modId xmlns:p14="http://schemas.microsoft.com/office/powerpoint/2010/main" val="1495025939"/>
              </p:ext>
            </p:extLst>
          </p:nvPr>
        </p:nvGraphicFramePr>
        <p:xfrm>
          <a:off x="666751" y="2259070"/>
          <a:ext cx="10846964" cy="41233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2031276"/>
      </p:ext>
    </p:extLst>
  </p:cSld>
  <p:clrMapOvr>
    <a:masterClrMapping/>
  </p:clrMapOvr>
</p:sld>
</file>

<file path=ppt/theme/theme1.xml><?xml version="1.0" encoding="utf-8"?>
<a:theme xmlns:a="http://schemas.openxmlformats.org/drawingml/2006/main" name="Sliert">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15774de7-cade-499d-9107-b4761f7a788e" xsi:nil="true"/>
    <TaxCatchAll xmlns="b4ae4184-15b7-4da0-ba21-32f62f257bb3" xsi:nil="true"/>
    <lcf76f155ced4ddcb4097134ff3c332f xmlns="15774de7-cade-499d-9107-b4761f7a788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DAF795841702540AEBF9C10FE4AA056" ma:contentTypeVersion="16" ma:contentTypeDescription="Een nieuw document maken." ma:contentTypeScope="" ma:versionID="507e91e11db73f2dfc3ceb18aa859128">
  <xsd:schema xmlns:xsd="http://www.w3.org/2001/XMLSchema" xmlns:xs="http://www.w3.org/2001/XMLSchema" xmlns:p="http://schemas.microsoft.com/office/2006/metadata/properties" xmlns:ns2="15774de7-cade-499d-9107-b4761f7a788e" xmlns:ns3="b4ae4184-15b7-4da0-ba21-32f62f257bb3" targetNamespace="http://schemas.microsoft.com/office/2006/metadata/properties" ma:root="true" ma:fieldsID="b70a5383bda934721d63abab8f9ca729" ns2:_="" ns3:_="">
    <xsd:import namespace="15774de7-cade-499d-9107-b4761f7a788e"/>
    <xsd:import namespace="b4ae4184-15b7-4da0-ba21-32f62f257b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774de7-cade-499d-9107-b4761f7a78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298a419b-82d2-4555-b989-90d7111a217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ae4184-15b7-4da0-ba21-32f62f257bb3" elementFormDefault="qualified">
    <xsd:import namespace="http://schemas.microsoft.com/office/2006/documentManagement/types"/>
    <xsd:import namespace="http://schemas.microsoft.com/office/infopath/2007/PartnerControls"/>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485d686c-e2b8-4ab1-8a63-718e8f4641b2}" ma:internalName="TaxCatchAll" ma:showField="CatchAllData" ma:web="b4ae4184-15b7-4da0-ba21-32f62f257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B3AA87-67B9-496C-8182-755163F1E520}">
  <ds:schemaRefs>
    <ds:schemaRef ds:uri="http://schemas.microsoft.com/sharepoint/v3/contenttype/forms"/>
  </ds:schemaRefs>
</ds:datastoreItem>
</file>

<file path=customXml/itemProps2.xml><?xml version="1.0" encoding="utf-8"?>
<ds:datastoreItem xmlns:ds="http://schemas.openxmlformats.org/officeDocument/2006/customXml" ds:itemID="{51352CE0-2E5E-4FFE-83B2-2EB48067661F}">
  <ds:schemaRefs>
    <ds:schemaRef ds:uri="http://schemas.microsoft.com/office/2006/metadata/properties"/>
    <ds:schemaRef ds:uri="http://schemas.microsoft.com/office/infopath/2007/PartnerControls"/>
    <ds:schemaRef ds:uri="15774de7-cade-499d-9107-b4761f7a788e"/>
    <ds:schemaRef ds:uri="b4ae4184-15b7-4da0-ba21-32f62f257bb3"/>
  </ds:schemaRefs>
</ds:datastoreItem>
</file>

<file path=customXml/itemProps3.xml><?xml version="1.0" encoding="utf-8"?>
<ds:datastoreItem xmlns:ds="http://schemas.openxmlformats.org/officeDocument/2006/customXml" ds:itemID="{901AF264-BF64-4D11-81C5-17DE997F2F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774de7-cade-499d-9107-b4761f7a788e"/>
    <ds:schemaRef ds:uri="b4ae4184-15b7-4da0-ba21-32f62f257b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1414</Words>
  <Application>Microsoft Office PowerPoint</Application>
  <PresentationFormat>Breedbeeld</PresentationFormat>
  <Paragraphs>62</Paragraphs>
  <Slides>10</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10</vt:i4>
      </vt:variant>
    </vt:vector>
  </HeadingPairs>
  <TitlesOfParts>
    <vt:vector size="14" baseType="lpstr">
      <vt:lpstr>Arial</vt:lpstr>
      <vt:lpstr>Century Gothic</vt:lpstr>
      <vt:lpstr>Wingdings 3</vt:lpstr>
      <vt:lpstr>Sliert</vt:lpstr>
      <vt:lpstr>DE WERELD VAN INDRA</vt:lpstr>
      <vt:lpstr>Wat is de Wereld Van Indra </vt:lpstr>
      <vt:lpstr>Ons Team</vt:lpstr>
      <vt:lpstr>Karakter van de Wereld Van Indra </vt:lpstr>
      <vt:lpstr>Deugdenmethode</vt:lpstr>
      <vt:lpstr>Uitganspunten: Rust en Ruimte om te Groeien</vt:lpstr>
      <vt:lpstr>Concreet aanbod</vt:lpstr>
      <vt:lpstr>Wat doen we doorheen de dag? </vt:lpstr>
      <vt:lpstr>Jongerentraject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WERELD VAN INDRA</dc:title>
  <dc:creator>Jana Biesemans</dc:creator>
  <cp:lastModifiedBy>Tessa Maes</cp:lastModifiedBy>
  <cp:revision>581</cp:revision>
  <dcterms:created xsi:type="dcterms:W3CDTF">2020-06-24T16:53:18Z</dcterms:created>
  <dcterms:modified xsi:type="dcterms:W3CDTF">2022-09-28T07:48:39Z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14600</vt:r8>
  </property>
  <property fmtid="{D5CDD505-2E9C-101B-9397-08002B2CF9AE}" pid="3" name="ContentTypeId">
    <vt:lpwstr>0x0101008DAF795841702540AEBF9C10FE4AA056</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MediaServiceImageTags">
    <vt:lpwstr/>
  </property>
</Properties>
</file>